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71" r:id="rId2"/>
    <p:sldId id="272" r:id="rId3"/>
    <p:sldId id="261" r:id="rId4"/>
    <p:sldId id="264" r:id="rId5"/>
    <p:sldId id="276" r:id="rId6"/>
    <p:sldId id="281" r:id="rId7"/>
    <p:sldId id="265" r:id="rId8"/>
    <p:sldId id="267" r:id="rId9"/>
    <p:sldId id="277" r:id="rId10"/>
    <p:sldId id="266" r:id="rId11"/>
    <p:sldId id="274" r:id="rId12"/>
    <p:sldId id="279" r:id="rId13"/>
    <p:sldId id="270" r:id="rId14"/>
    <p:sldId id="273" r:id="rId15"/>
    <p:sldId id="278" r:id="rId16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10B8"/>
    <a:srgbClr val="D98ED2"/>
    <a:srgbClr val="C6A3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88"/>
    <p:restoredTop sz="95037"/>
  </p:normalViewPr>
  <p:slideViewPr>
    <p:cSldViewPr snapToGrid="0" snapToObjects="1">
      <p:cViewPr varScale="1">
        <p:scale>
          <a:sx n="70" d="100"/>
          <a:sy n="70" d="100"/>
        </p:scale>
        <p:origin x="2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DOLORE CRONICO NEL SESSO FEMMINILE</c:v>
                </c:pt>
              </c:strCache>
            </c:strRef>
          </c:tx>
          <c:dPt>
            <c:idx val="0"/>
            <c:bubble3D val="0"/>
            <c:spPr>
              <a:solidFill>
                <a:srgbClr val="D98ED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325-644D-BD94-072BDC1E31EB}"/>
              </c:ext>
            </c:extLst>
          </c:dPt>
          <c:dPt>
            <c:idx val="1"/>
            <c:bubble3D val="0"/>
            <c:spPr>
              <a:solidFill>
                <a:srgbClr val="C610B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5325-644D-BD94-072BDC1E31E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D98ED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D98ED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rgbClr val="D98ED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Foglio1!$A$2:$A$3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25-644D-BD94-072BDC1E31E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DOLORE CRONICO NEL SESSO MASCHILE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9A6-D642-96C0-BF2E5B270BD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9A6-D642-96C0-BF2E5B270BD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Foglio1!$A$2:$A$3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48</c:v>
                </c:pt>
                <c:pt idx="1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9A6-D642-96C0-BF2E5B270BD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Nostro studio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Foglio1!$A$2:$A$7</c:f>
              <c:strCache>
                <c:ptCount val="6"/>
                <c:pt idx="0">
                  <c:v>Dieci</c:v>
                </c:pt>
                <c:pt idx="1">
                  <c:v>Nove</c:v>
                </c:pt>
                <c:pt idx="2">
                  <c:v>Otto</c:v>
                </c:pt>
                <c:pt idx="3">
                  <c:v>Sette</c:v>
                </c:pt>
                <c:pt idx="4">
                  <c:v>Sei</c:v>
                </c:pt>
                <c:pt idx="5">
                  <c:v>Cinque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5</c:v>
                </c:pt>
                <c:pt idx="1">
                  <c:v>2</c:v>
                </c:pt>
                <c:pt idx="2">
                  <c:v>24</c:v>
                </c:pt>
                <c:pt idx="3">
                  <c:v>23</c:v>
                </c:pt>
                <c:pt idx="4">
                  <c:v>17</c:v>
                </c:pt>
                <c:pt idx="5">
                  <c:v>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C93-CB41-82D3-45025B6B1FDD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Studio di Breivik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cat>
            <c:strRef>
              <c:f>Foglio1!$A$2:$A$7</c:f>
              <c:strCache>
                <c:ptCount val="6"/>
                <c:pt idx="0">
                  <c:v>Dieci</c:v>
                </c:pt>
                <c:pt idx="1">
                  <c:v>Nove</c:v>
                </c:pt>
                <c:pt idx="2">
                  <c:v>Otto</c:v>
                </c:pt>
                <c:pt idx="3">
                  <c:v>Sette</c:v>
                </c:pt>
                <c:pt idx="4">
                  <c:v>Sei</c:v>
                </c:pt>
                <c:pt idx="5">
                  <c:v>Cinque</c:v>
                </c:pt>
              </c:strCache>
            </c:strRef>
          </c:cat>
          <c:val>
            <c:numRef>
              <c:f>Foglio1!$C$2:$C$7</c:f>
              <c:numCache>
                <c:formatCode>General</c:formatCode>
                <c:ptCount val="6"/>
                <c:pt idx="0">
                  <c:v>7</c:v>
                </c:pt>
                <c:pt idx="1">
                  <c:v>7</c:v>
                </c:pt>
                <c:pt idx="2">
                  <c:v>20</c:v>
                </c:pt>
                <c:pt idx="3">
                  <c:v>19</c:v>
                </c:pt>
                <c:pt idx="4">
                  <c:v>22</c:v>
                </c:pt>
                <c:pt idx="5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C93-CB41-82D3-45025B6B1F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1673624"/>
        <c:axId val="492025824"/>
        <c:axId val="0"/>
      </c:bar3DChart>
      <c:catAx>
        <c:axId val="381673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2025824"/>
        <c:crosses val="autoZero"/>
        <c:auto val="1"/>
        <c:lblAlgn val="ctr"/>
        <c:lblOffset val="100"/>
        <c:noMultiLvlLbl val="0"/>
      </c:catAx>
      <c:valAx>
        <c:axId val="492025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81673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Foglio1!$A$2:$A$10</c:f>
              <c:strCache>
                <c:ptCount val="9"/>
                <c:pt idx="0">
                  <c:v>Medico di famiglia</c:v>
                </c:pt>
                <c:pt idx="1">
                  <c:v>Fisiatra/Ortopedico/Reumatologo</c:v>
                </c:pt>
                <c:pt idx="2">
                  <c:v>Farmacista</c:v>
                </c:pt>
                <c:pt idx="3">
                  <c:v>Internet</c:v>
                </c:pt>
                <c:pt idx="4">
                  <c:v>Ambulatorio cure palliative/Terapia antalgica</c:v>
                </c:pt>
                <c:pt idx="5">
                  <c:v>Fisioterapista</c:v>
                </c:pt>
                <c:pt idx="6">
                  <c:v>Neurologo</c:v>
                </c:pt>
                <c:pt idx="7">
                  <c:v>Osteopata</c:v>
                </c:pt>
                <c:pt idx="8">
                  <c:v>NESSUNO</c:v>
                </c:pt>
              </c:strCache>
            </c:strRef>
          </c:cat>
          <c:val>
            <c:numRef>
              <c:f>Foglio1!$B$2:$B$10</c:f>
              <c:numCache>
                <c:formatCode>General</c:formatCode>
                <c:ptCount val="9"/>
                <c:pt idx="0">
                  <c:v>141</c:v>
                </c:pt>
                <c:pt idx="1">
                  <c:v>96</c:v>
                </c:pt>
                <c:pt idx="2">
                  <c:v>18</c:v>
                </c:pt>
                <c:pt idx="3">
                  <c:v>15</c:v>
                </c:pt>
                <c:pt idx="4">
                  <c:v>30</c:v>
                </c:pt>
                <c:pt idx="5">
                  <c:v>13</c:v>
                </c:pt>
                <c:pt idx="6">
                  <c:v>9</c:v>
                </c:pt>
                <c:pt idx="7">
                  <c:v>4</c:v>
                </c:pt>
                <c:pt idx="8">
                  <c:v>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46-8648-A1C4-1AFDF08A39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2019944"/>
        <c:axId val="492025040"/>
        <c:axId val="0"/>
      </c:bar3DChart>
      <c:catAx>
        <c:axId val="492019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2025040"/>
        <c:crosses val="autoZero"/>
        <c:auto val="1"/>
        <c:lblAlgn val="ctr"/>
        <c:lblOffset val="100"/>
        <c:noMultiLvlLbl val="0"/>
      </c:catAx>
      <c:valAx>
        <c:axId val="492025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2019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8324143754319924E-2"/>
          <c:y val="3.6657880688642737E-2"/>
          <c:w val="0.94224755357519929"/>
          <c:h val="0.8786621025974786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Foglio1!$A$2:$A$7</c:f>
              <c:strCache>
                <c:ptCount val="6"/>
                <c:pt idx="0">
                  <c:v>Limitazione attività lavorative e quotidiane</c:v>
                </c:pt>
                <c:pt idx="1">
                  <c:v>Umore depresso</c:v>
                </c:pt>
                <c:pt idx="2">
                  <c:v>Insonnia</c:v>
                </c:pt>
                <c:pt idx="3">
                  <c:v> Limitazioni relazioni con famigliari e amici</c:v>
                </c:pt>
                <c:pt idx="4">
                  <c:v>Perdita di appetito</c:v>
                </c:pt>
                <c:pt idx="5">
                  <c:v>Nessun sintomo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114</c:v>
                </c:pt>
                <c:pt idx="1">
                  <c:v>101</c:v>
                </c:pt>
                <c:pt idx="2">
                  <c:v>79</c:v>
                </c:pt>
                <c:pt idx="3">
                  <c:v>50</c:v>
                </c:pt>
                <c:pt idx="4">
                  <c:v>23</c:v>
                </c:pt>
                <c:pt idx="5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CB-8647-93FC-9AFF3F640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2020728"/>
        <c:axId val="492022296"/>
        <c:axId val="493436632"/>
      </c:bar3DChart>
      <c:catAx>
        <c:axId val="492020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2022296"/>
        <c:crosses val="autoZero"/>
        <c:auto val="1"/>
        <c:lblAlgn val="ctr"/>
        <c:lblOffset val="100"/>
        <c:noMultiLvlLbl val="0"/>
      </c:catAx>
      <c:valAx>
        <c:axId val="492022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2020728"/>
        <c:crosses val="autoZero"/>
        <c:crossBetween val="between"/>
      </c:valAx>
      <c:serAx>
        <c:axId val="493436632"/>
        <c:scaling>
          <c:orientation val="minMax"/>
        </c:scaling>
        <c:delete val="1"/>
        <c:axPos val="b"/>
        <c:majorTickMark val="none"/>
        <c:minorTickMark val="none"/>
        <c:tickLblPos val="nextTo"/>
        <c:crossAx val="492022296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Foglio1!$A$2:$A$6</c:f>
              <c:strCache>
                <c:ptCount val="5"/>
                <c:pt idx="0">
                  <c:v>Medico di famiglia</c:v>
                </c:pt>
                <c:pt idx="1">
                  <c:v>Specialista/Fisioterapista</c:v>
                </c:pt>
                <c:pt idx="2">
                  <c:v>Neurologo</c:v>
                </c:pt>
                <c:pt idx="3">
                  <c:v>Familiari</c:v>
                </c:pt>
                <c:pt idx="4">
                  <c:v>Nessuno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120</c:v>
                </c:pt>
                <c:pt idx="1">
                  <c:v>73</c:v>
                </c:pt>
                <c:pt idx="2">
                  <c:v>9</c:v>
                </c:pt>
                <c:pt idx="3">
                  <c:v>139</c:v>
                </c:pt>
                <c:pt idx="4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C3A-234C-998B-42470EB467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2026216"/>
        <c:axId val="492026608"/>
        <c:axId val="0"/>
      </c:bar3DChart>
      <c:catAx>
        <c:axId val="492026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2026608"/>
        <c:crosses val="autoZero"/>
        <c:auto val="1"/>
        <c:lblAlgn val="ctr"/>
        <c:lblOffset val="100"/>
        <c:noMultiLvlLbl val="0"/>
      </c:catAx>
      <c:valAx>
        <c:axId val="49202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2026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Valori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E5A-124B-9A06-FCC942FF73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E5A-124B-9A06-FCC942FF738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E5A-124B-9A06-FCC942FF738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E5A-124B-9A06-FCC942FF738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E5A-124B-9A06-FCC942FF738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FANS</c:v>
                </c:pt>
                <c:pt idx="1">
                  <c:v>Oppioidi deboli</c:v>
                </c:pt>
                <c:pt idx="2">
                  <c:v>Inibitori COX-2</c:v>
                </c:pt>
                <c:pt idx="3">
                  <c:v>Paracetamolo</c:v>
                </c:pt>
                <c:pt idx="4">
                  <c:v>Altri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68</c:v>
                </c:pt>
                <c:pt idx="1">
                  <c:v>9</c:v>
                </c:pt>
                <c:pt idx="2">
                  <c:v>7</c:v>
                </c:pt>
                <c:pt idx="3">
                  <c:v>6</c:v>
                </c:pt>
                <c:pt idx="4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619-9C48-90E4-1770EE9D5D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754-AC4B-B984-26B381B654E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754-AC4B-B984-26B381B654E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754-AC4B-B984-26B381B654E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754-AC4B-B984-26B381B654E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754-AC4B-B984-26B381B654E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FANS</c:v>
                </c:pt>
                <c:pt idx="1">
                  <c:v>Oppioidi deboli</c:v>
                </c:pt>
                <c:pt idx="2">
                  <c:v>Inibitori COX-2</c:v>
                </c:pt>
                <c:pt idx="3">
                  <c:v>Paracetamolo</c:v>
                </c:pt>
                <c:pt idx="4">
                  <c:v>Altri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28</c:v>
                </c:pt>
                <c:pt idx="1">
                  <c:v>16</c:v>
                </c:pt>
                <c:pt idx="2">
                  <c:v>3</c:v>
                </c:pt>
                <c:pt idx="3">
                  <c:v>20</c:v>
                </c:pt>
                <c:pt idx="4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C0E-BC44-9BD2-CC82B60750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85A00B-0F61-7C4B-9CD9-DD5964EAF66B}" type="doc">
      <dgm:prSet loTypeId="urn:microsoft.com/office/officeart/2005/8/layout/vList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DBA8747-0646-2941-817B-883BFA14DED9}">
      <dgm:prSet phldrT="[Testo]"/>
      <dgm:spPr>
        <a:noFill/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Metodo di reclutamento</a:t>
          </a:r>
        </a:p>
      </dgm:t>
    </dgm:pt>
    <dgm:pt modelId="{FCFEBF40-2588-E74F-A764-FB653C8B93E2}" type="parTrans" cxnId="{21581EFD-34B3-E54A-AF28-BEE8F4C1BCDF}">
      <dgm:prSet/>
      <dgm:spPr/>
      <dgm:t>
        <a:bodyPr/>
        <a:lstStyle/>
        <a:p>
          <a:endParaRPr lang="it-IT"/>
        </a:p>
      </dgm:t>
    </dgm:pt>
    <dgm:pt modelId="{2B100227-DE56-1D4B-9D64-F9E8537A4B49}" type="sibTrans" cxnId="{21581EFD-34B3-E54A-AF28-BEE8F4C1BCDF}">
      <dgm:prSet/>
      <dgm:spPr/>
      <dgm:t>
        <a:bodyPr/>
        <a:lstStyle/>
        <a:p>
          <a:endParaRPr lang="it-IT"/>
        </a:p>
      </dgm:t>
    </dgm:pt>
    <dgm:pt modelId="{70AE4B1D-73EA-9044-8B86-A9EB8C363202}">
      <dgm:prSet phldrT="[Testo]" custT="1"/>
      <dgm:spPr>
        <a:noFill/>
      </dgm:spPr>
      <dgm:t>
        <a:bodyPr/>
        <a:lstStyle/>
        <a:p>
          <a:r>
            <a:rPr lang="it-IT" sz="2700" dirty="0">
              <a:solidFill>
                <a:schemeClr val="tx1"/>
              </a:solidFill>
            </a:rPr>
            <a:t>Campione italiano</a:t>
          </a:r>
        </a:p>
      </dgm:t>
    </dgm:pt>
    <dgm:pt modelId="{9ED869FC-4C6C-D142-B234-12E66BF8E4A2}" type="parTrans" cxnId="{2292EFD5-A256-BA4C-A650-2802DCF570F8}">
      <dgm:prSet/>
      <dgm:spPr/>
      <dgm:t>
        <a:bodyPr/>
        <a:lstStyle/>
        <a:p>
          <a:endParaRPr lang="it-IT"/>
        </a:p>
      </dgm:t>
    </dgm:pt>
    <dgm:pt modelId="{B2CCB5DA-96D3-4A40-B111-71A545C46DD6}" type="sibTrans" cxnId="{2292EFD5-A256-BA4C-A650-2802DCF570F8}">
      <dgm:prSet/>
      <dgm:spPr/>
      <dgm:t>
        <a:bodyPr/>
        <a:lstStyle/>
        <a:p>
          <a:endParaRPr lang="it-IT"/>
        </a:p>
      </dgm:t>
    </dgm:pt>
    <dgm:pt modelId="{A53F4A95-079D-AB42-8C96-16F8A8BE5EA7}">
      <dgm:prSet phldrT="[Testo]" custT="1"/>
      <dgm:spPr>
        <a:noFill/>
      </dgm:spPr>
      <dgm:t>
        <a:bodyPr/>
        <a:lstStyle/>
        <a:p>
          <a:r>
            <a:rPr lang="it-IT" sz="2100" dirty="0">
              <a:solidFill>
                <a:schemeClr val="tx1"/>
              </a:solidFill>
            </a:rPr>
            <a:t>Composto da 300 pazienti</a:t>
          </a:r>
        </a:p>
      </dgm:t>
    </dgm:pt>
    <dgm:pt modelId="{ADED42E0-7F20-F747-A628-40ADD66AF3FD}" type="parTrans" cxnId="{CC75CCAE-1629-064A-AC71-F57E8042F236}">
      <dgm:prSet/>
      <dgm:spPr/>
      <dgm:t>
        <a:bodyPr/>
        <a:lstStyle/>
        <a:p>
          <a:endParaRPr lang="it-IT"/>
        </a:p>
      </dgm:t>
    </dgm:pt>
    <dgm:pt modelId="{496AD68B-720A-AD4B-9F49-4E4A8E1C1F7B}" type="sibTrans" cxnId="{CC75CCAE-1629-064A-AC71-F57E8042F236}">
      <dgm:prSet/>
      <dgm:spPr/>
      <dgm:t>
        <a:bodyPr/>
        <a:lstStyle/>
        <a:p>
          <a:endParaRPr lang="it-IT"/>
        </a:p>
      </dgm:t>
    </dgm:pt>
    <dgm:pt modelId="{5EE1982C-EA7A-7046-B907-712C42906FE1}">
      <dgm:prSet phldrT="[Testo]"/>
      <dgm:spPr>
        <a:noFill/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Questionari</a:t>
          </a:r>
        </a:p>
      </dgm:t>
    </dgm:pt>
    <dgm:pt modelId="{218E318A-FE11-3443-8E80-97FEA7F88D80}" type="parTrans" cxnId="{C67FA09B-6913-C044-8F2D-BED91FBCDBC2}">
      <dgm:prSet/>
      <dgm:spPr/>
      <dgm:t>
        <a:bodyPr/>
        <a:lstStyle/>
        <a:p>
          <a:endParaRPr lang="it-IT"/>
        </a:p>
      </dgm:t>
    </dgm:pt>
    <dgm:pt modelId="{4A05C741-61FD-A340-98EC-C14189DD810F}" type="sibTrans" cxnId="{C67FA09B-6913-C044-8F2D-BED91FBCDBC2}">
      <dgm:prSet/>
      <dgm:spPr/>
      <dgm:t>
        <a:bodyPr/>
        <a:lstStyle/>
        <a:p>
          <a:endParaRPr lang="it-IT"/>
        </a:p>
      </dgm:t>
    </dgm:pt>
    <dgm:pt modelId="{634D5F4C-464D-964D-B5AE-C7DB157B9EF6}">
      <dgm:prSet phldrT="[Testo]"/>
      <dgm:spPr>
        <a:noFill/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1° questionario: 12 domande</a:t>
          </a:r>
        </a:p>
      </dgm:t>
    </dgm:pt>
    <dgm:pt modelId="{9B9B9DCD-9DC0-0F4E-98C7-2CDC14F83EB7}" type="parTrans" cxnId="{188F24B8-84D9-9A4C-8182-1B1246856765}">
      <dgm:prSet/>
      <dgm:spPr/>
      <dgm:t>
        <a:bodyPr/>
        <a:lstStyle/>
        <a:p>
          <a:endParaRPr lang="it-IT"/>
        </a:p>
      </dgm:t>
    </dgm:pt>
    <dgm:pt modelId="{B2C60D86-3742-CC49-B04B-11EE3C30C49E}" type="sibTrans" cxnId="{188F24B8-84D9-9A4C-8182-1B1246856765}">
      <dgm:prSet/>
      <dgm:spPr/>
      <dgm:t>
        <a:bodyPr/>
        <a:lstStyle/>
        <a:p>
          <a:endParaRPr lang="it-IT"/>
        </a:p>
      </dgm:t>
    </dgm:pt>
    <dgm:pt modelId="{2D7CBA65-C493-D945-88D9-A1A70A52D529}">
      <dgm:prSet phldrT="[Testo]"/>
      <dgm:spPr>
        <a:noFill/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2° questionario: 44 domande</a:t>
          </a:r>
        </a:p>
      </dgm:t>
    </dgm:pt>
    <dgm:pt modelId="{37BFD4B0-DEEA-F040-9BC0-E51ECD0A3AFA}" type="parTrans" cxnId="{5A3C19BE-02B2-5248-8571-A4725BEFE128}">
      <dgm:prSet/>
      <dgm:spPr/>
      <dgm:t>
        <a:bodyPr/>
        <a:lstStyle/>
        <a:p>
          <a:endParaRPr lang="it-IT"/>
        </a:p>
      </dgm:t>
    </dgm:pt>
    <dgm:pt modelId="{1E3B66FC-382D-8A42-964D-51D857FC22FF}" type="sibTrans" cxnId="{5A3C19BE-02B2-5248-8571-A4725BEFE128}">
      <dgm:prSet/>
      <dgm:spPr/>
      <dgm:t>
        <a:bodyPr/>
        <a:lstStyle/>
        <a:p>
          <a:endParaRPr lang="it-IT"/>
        </a:p>
      </dgm:t>
    </dgm:pt>
    <dgm:pt modelId="{B85CC752-7608-5F44-9E41-78A030A46DF9}" type="pres">
      <dgm:prSet presAssocID="{E285A00B-0F61-7C4B-9CD9-DD5964EAF66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807AEB-2C17-C942-844B-24C3ECFE69B3}" type="pres">
      <dgm:prSet presAssocID="{5DBA8747-0646-2941-817B-883BFA14DED9}" presName="comp" presStyleCnt="0"/>
      <dgm:spPr/>
    </dgm:pt>
    <dgm:pt modelId="{6B36BD88-07F4-1D4D-A167-AE305034156B}" type="pres">
      <dgm:prSet presAssocID="{5DBA8747-0646-2941-817B-883BFA14DED9}" presName="box" presStyleLbl="node1" presStyleIdx="0" presStyleCnt="3" custLinFactNeighborX="882" custLinFactNeighborY="-35980"/>
      <dgm:spPr/>
      <dgm:t>
        <a:bodyPr/>
        <a:lstStyle/>
        <a:p>
          <a:endParaRPr lang="it-IT"/>
        </a:p>
      </dgm:t>
    </dgm:pt>
    <dgm:pt modelId="{DC00E4BB-AA9F-E84F-88D6-A403945EE3FF}" type="pres">
      <dgm:prSet presAssocID="{5DBA8747-0646-2941-817B-883BFA14DED9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C80FE2D9-1E79-AE40-8B82-24BAC4E277B8}" type="pres">
      <dgm:prSet presAssocID="{5DBA8747-0646-2941-817B-883BFA14DED9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C877C9-C233-A840-8CBF-F8189E4CEFD9}" type="pres">
      <dgm:prSet presAssocID="{2B100227-DE56-1D4B-9D64-F9E8537A4B49}" presName="spacer" presStyleCnt="0"/>
      <dgm:spPr/>
    </dgm:pt>
    <dgm:pt modelId="{0970F608-6DF9-DF4B-B289-09C104C1CCB6}" type="pres">
      <dgm:prSet presAssocID="{70AE4B1D-73EA-9044-8B86-A9EB8C363202}" presName="comp" presStyleCnt="0"/>
      <dgm:spPr/>
    </dgm:pt>
    <dgm:pt modelId="{DF826BF6-2068-9F49-9837-EF297EE9FE48}" type="pres">
      <dgm:prSet presAssocID="{70AE4B1D-73EA-9044-8B86-A9EB8C363202}" presName="box" presStyleLbl="node1" presStyleIdx="1" presStyleCnt="3"/>
      <dgm:spPr/>
      <dgm:t>
        <a:bodyPr/>
        <a:lstStyle/>
        <a:p>
          <a:endParaRPr lang="it-IT"/>
        </a:p>
      </dgm:t>
    </dgm:pt>
    <dgm:pt modelId="{16C57170-538B-184A-81B7-6AC4ED2DEF01}" type="pres">
      <dgm:prSet presAssocID="{70AE4B1D-73EA-9044-8B86-A9EB8C363202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</dgm:pt>
    <dgm:pt modelId="{DFB75628-A7EE-DF4A-8936-63989773E43B}" type="pres">
      <dgm:prSet presAssocID="{70AE4B1D-73EA-9044-8B86-A9EB8C363202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649D447-CE6A-D14E-9B37-4ADCA5AED2D6}" type="pres">
      <dgm:prSet presAssocID="{B2CCB5DA-96D3-4A40-B111-71A545C46DD6}" presName="spacer" presStyleCnt="0"/>
      <dgm:spPr/>
    </dgm:pt>
    <dgm:pt modelId="{A576DE06-07D7-8B4D-AD8D-495CEDB86E79}" type="pres">
      <dgm:prSet presAssocID="{5EE1982C-EA7A-7046-B907-712C42906FE1}" presName="comp" presStyleCnt="0"/>
      <dgm:spPr/>
    </dgm:pt>
    <dgm:pt modelId="{55696B28-CD5B-5C4F-B14F-638194B97A0C}" type="pres">
      <dgm:prSet presAssocID="{5EE1982C-EA7A-7046-B907-712C42906FE1}" presName="box" presStyleLbl="node1" presStyleIdx="2" presStyleCnt="3"/>
      <dgm:spPr/>
      <dgm:t>
        <a:bodyPr/>
        <a:lstStyle/>
        <a:p>
          <a:endParaRPr lang="it-IT"/>
        </a:p>
      </dgm:t>
    </dgm:pt>
    <dgm:pt modelId="{88444811-799E-764A-8933-9ADCB4F0DF0E}" type="pres">
      <dgm:prSet presAssocID="{5EE1982C-EA7A-7046-B907-712C42906FE1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8000" b="-18000"/>
          </a:stretch>
        </a:blipFill>
      </dgm:spPr>
    </dgm:pt>
    <dgm:pt modelId="{4F60EBB6-DAA6-8048-AD01-D6E994B5984C}" type="pres">
      <dgm:prSet presAssocID="{5EE1982C-EA7A-7046-B907-712C42906FE1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27AC6D4-193E-4342-AD19-5A0B59B67A98}" type="presOf" srcId="{2D7CBA65-C493-D945-88D9-A1A70A52D529}" destId="{4F60EBB6-DAA6-8048-AD01-D6E994B5984C}" srcOrd="1" destOrd="2" presId="urn:microsoft.com/office/officeart/2005/8/layout/vList4"/>
    <dgm:cxn modelId="{2E8BD920-4227-FE4D-8DF2-7D1BA15F2048}" type="presOf" srcId="{70AE4B1D-73EA-9044-8B86-A9EB8C363202}" destId="{DF826BF6-2068-9F49-9837-EF297EE9FE48}" srcOrd="0" destOrd="0" presId="urn:microsoft.com/office/officeart/2005/8/layout/vList4"/>
    <dgm:cxn modelId="{D253D537-374A-2044-B25F-4FB6297E1389}" type="presOf" srcId="{634D5F4C-464D-964D-B5AE-C7DB157B9EF6}" destId="{55696B28-CD5B-5C4F-B14F-638194B97A0C}" srcOrd="0" destOrd="1" presId="urn:microsoft.com/office/officeart/2005/8/layout/vList4"/>
    <dgm:cxn modelId="{E3961563-8847-6041-9B22-F53875B457A5}" type="presOf" srcId="{2D7CBA65-C493-D945-88D9-A1A70A52D529}" destId="{55696B28-CD5B-5C4F-B14F-638194B97A0C}" srcOrd="0" destOrd="2" presId="urn:microsoft.com/office/officeart/2005/8/layout/vList4"/>
    <dgm:cxn modelId="{5A3C19BE-02B2-5248-8571-A4725BEFE128}" srcId="{5EE1982C-EA7A-7046-B907-712C42906FE1}" destId="{2D7CBA65-C493-D945-88D9-A1A70A52D529}" srcOrd="1" destOrd="0" parTransId="{37BFD4B0-DEEA-F040-9BC0-E51ECD0A3AFA}" sibTransId="{1E3B66FC-382D-8A42-964D-51D857FC22FF}"/>
    <dgm:cxn modelId="{2292EFD5-A256-BA4C-A650-2802DCF570F8}" srcId="{E285A00B-0F61-7C4B-9CD9-DD5964EAF66B}" destId="{70AE4B1D-73EA-9044-8B86-A9EB8C363202}" srcOrd="1" destOrd="0" parTransId="{9ED869FC-4C6C-D142-B234-12E66BF8E4A2}" sibTransId="{B2CCB5DA-96D3-4A40-B111-71A545C46DD6}"/>
    <dgm:cxn modelId="{C67FA09B-6913-C044-8F2D-BED91FBCDBC2}" srcId="{E285A00B-0F61-7C4B-9CD9-DD5964EAF66B}" destId="{5EE1982C-EA7A-7046-B907-712C42906FE1}" srcOrd="2" destOrd="0" parTransId="{218E318A-FE11-3443-8E80-97FEA7F88D80}" sibTransId="{4A05C741-61FD-A340-98EC-C14189DD810F}"/>
    <dgm:cxn modelId="{B005B782-CC1F-F544-B280-DACF49D7285C}" type="presOf" srcId="{5DBA8747-0646-2941-817B-883BFA14DED9}" destId="{C80FE2D9-1E79-AE40-8B82-24BAC4E277B8}" srcOrd="1" destOrd="0" presId="urn:microsoft.com/office/officeart/2005/8/layout/vList4"/>
    <dgm:cxn modelId="{05CC955B-537F-1E4A-9A5F-E6E796A7CBC4}" type="presOf" srcId="{E285A00B-0F61-7C4B-9CD9-DD5964EAF66B}" destId="{B85CC752-7608-5F44-9E41-78A030A46DF9}" srcOrd="0" destOrd="0" presId="urn:microsoft.com/office/officeart/2005/8/layout/vList4"/>
    <dgm:cxn modelId="{E4EA7DA5-27B3-784C-8EA3-6FFBA4D66C1B}" type="presOf" srcId="{70AE4B1D-73EA-9044-8B86-A9EB8C363202}" destId="{DFB75628-A7EE-DF4A-8936-63989773E43B}" srcOrd="1" destOrd="0" presId="urn:microsoft.com/office/officeart/2005/8/layout/vList4"/>
    <dgm:cxn modelId="{8305E020-95A3-D54B-B831-90F3C8A6E3AD}" type="presOf" srcId="{A53F4A95-079D-AB42-8C96-16F8A8BE5EA7}" destId="{DF826BF6-2068-9F49-9837-EF297EE9FE48}" srcOrd="0" destOrd="1" presId="urn:microsoft.com/office/officeart/2005/8/layout/vList4"/>
    <dgm:cxn modelId="{188F24B8-84D9-9A4C-8182-1B1246856765}" srcId="{5EE1982C-EA7A-7046-B907-712C42906FE1}" destId="{634D5F4C-464D-964D-B5AE-C7DB157B9EF6}" srcOrd="0" destOrd="0" parTransId="{9B9B9DCD-9DC0-0F4E-98C7-2CDC14F83EB7}" sibTransId="{B2C60D86-3742-CC49-B04B-11EE3C30C49E}"/>
    <dgm:cxn modelId="{CC75CCAE-1629-064A-AC71-F57E8042F236}" srcId="{70AE4B1D-73EA-9044-8B86-A9EB8C363202}" destId="{A53F4A95-079D-AB42-8C96-16F8A8BE5EA7}" srcOrd="0" destOrd="0" parTransId="{ADED42E0-7F20-F747-A628-40ADD66AF3FD}" sibTransId="{496AD68B-720A-AD4B-9F49-4E4A8E1C1F7B}"/>
    <dgm:cxn modelId="{21581EFD-34B3-E54A-AF28-BEE8F4C1BCDF}" srcId="{E285A00B-0F61-7C4B-9CD9-DD5964EAF66B}" destId="{5DBA8747-0646-2941-817B-883BFA14DED9}" srcOrd="0" destOrd="0" parTransId="{FCFEBF40-2588-E74F-A764-FB653C8B93E2}" sibTransId="{2B100227-DE56-1D4B-9D64-F9E8537A4B49}"/>
    <dgm:cxn modelId="{E105BAF2-0168-7342-BE39-5FE9610F6CAE}" type="presOf" srcId="{A53F4A95-079D-AB42-8C96-16F8A8BE5EA7}" destId="{DFB75628-A7EE-DF4A-8936-63989773E43B}" srcOrd="1" destOrd="1" presId="urn:microsoft.com/office/officeart/2005/8/layout/vList4"/>
    <dgm:cxn modelId="{28D7F444-2E25-3F47-8917-799363287D64}" type="presOf" srcId="{5DBA8747-0646-2941-817B-883BFA14DED9}" destId="{6B36BD88-07F4-1D4D-A167-AE305034156B}" srcOrd="0" destOrd="0" presId="urn:microsoft.com/office/officeart/2005/8/layout/vList4"/>
    <dgm:cxn modelId="{3C54B396-C29F-1947-A79B-07523D31053B}" type="presOf" srcId="{634D5F4C-464D-964D-B5AE-C7DB157B9EF6}" destId="{4F60EBB6-DAA6-8048-AD01-D6E994B5984C}" srcOrd="1" destOrd="1" presId="urn:microsoft.com/office/officeart/2005/8/layout/vList4"/>
    <dgm:cxn modelId="{36F0979A-30E9-BC4B-B713-14898D05B4E1}" type="presOf" srcId="{5EE1982C-EA7A-7046-B907-712C42906FE1}" destId="{4F60EBB6-DAA6-8048-AD01-D6E994B5984C}" srcOrd="1" destOrd="0" presId="urn:microsoft.com/office/officeart/2005/8/layout/vList4"/>
    <dgm:cxn modelId="{AB8A432E-C3D3-284A-8172-D10554B9B80E}" type="presOf" srcId="{5EE1982C-EA7A-7046-B907-712C42906FE1}" destId="{55696B28-CD5B-5C4F-B14F-638194B97A0C}" srcOrd="0" destOrd="0" presId="urn:microsoft.com/office/officeart/2005/8/layout/vList4"/>
    <dgm:cxn modelId="{CFC06142-D854-C148-99EB-CA782859EE88}" type="presParOf" srcId="{B85CC752-7608-5F44-9E41-78A030A46DF9}" destId="{A8807AEB-2C17-C942-844B-24C3ECFE69B3}" srcOrd="0" destOrd="0" presId="urn:microsoft.com/office/officeart/2005/8/layout/vList4"/>
    <dgm:cxn modelId="{36908556-A517-BC4A-8990-A3DAE5ECEDBA}" type="presParOf" srcId="{A8807AEB-2C17-C942-844B-24C3ECFE69B3}" destId="{6B36BD88-07F4-1D4D-A167-AE305034156B}" srcOrd="0" destOrd="0" presId="urn:microsoft.com/office/officeart/2005/8/layout/vList4"/>
    <dgm:cxn modelId="{88ECD053-777A-454B-B0DC-CD100346CEBC}" type="presParOf" srcId="{A8807AEB-2C17-C942-844B-24C3ECFE69B3}" destId="{DC00E4BB-AA9F-E84F-88D6-A403945EE3FF}" srcOrd="1" destOrd="0" presId="urn:microsoft.com/office/officeart/2005/8/layout/vList4"/>
    <dgm:cxn modelId="{60530D8C-0EEF-DC4B-99A3-21B26BFD0409}" type="presParOf" srcId="{A8807AEB-2C17-C942-844B-24C3ECFE69B3}" destId="{C80FE2D9-1E79-AE40-8B82-24BAC4E277B8}" srcOrd="2" destOrd="0" presId="urn:microsoft.com/office/officeart/2005/8/layout/vList4"/>
    <dgm:cxn modelId="{7C208A24-5D20-0143-94D1-8E47EE49B055}" type="presParOf" srcId="{B85CC752-7608-5F44-9E41-78A030A46DF9}" destId="{41C877C9-C233-A840-8CBF-F8189E4CEFD9}" srcOrd="1" destOrd="0" presId="urn:microsoft.com/office/officeart/2005/8/layout/vList4"/>
    <dgm:cxn modelId="{4A65712A-2194-8744-9E0A-25B73BB3A30E}" type="presParOf" srcId="{B85CC752-7608-5F44-9E41-78A030A46DF9}" destId="{0970F608-6DF9-DF4B-B289-09C104C1CCB6}" srcOrd="2" destOrd="0" presId="urn:microsoft.com/office/officeart/2005/8/layout/vList4"/>
    <dgm:cxn modelId="{A2302CA6-2CB6-E846-B0E4-63A2F022A417}" type="presParOf" srcId="{0970F608-6DF9-DF4B-B289-09C104C1CCB6}" destId="{DF826BF6-2068-9F49-9837-EF297EE9FE48}" srcOrd="0" destOrd="0" presId="urn:microsoft.com/office/officeart/2005/8/layout/vList4"/>
    <dgm:cxn modelId="{776D1AA1-D271-304F-9447-B948E735C342}" type="presParOf" srcId="{0970F608-6DF9-DF4B-B289-09C104C1CCB6}" destId="{16C57170-538B-184A-81B7-6AC4ED2DEF01}" srcOrd="1" destOrd="0" presId="urn:microsoft.com/office/officeart/2005/8/layout/vList4"/>
    <dgm:cxn modelId="{92B357B3-060D-7541-AA70-D4995966639E}" type="presParOf" srcId="{0970F608-6DF9-DF4B-B289-09C104C1CCB6}" destId="{DFB75628-A7EE-DF4A-8936-63989773E43B}" srcOrd="2" destOrd="0" presId="urn:microsoft.com/office/officeart/2005/8/layout/vList4"/>
    <dgm:cxn modelId="{FABC740A-7C54-3145-99A4-E50E65356ECB}" type="presParOf" srcId="{B85CC752-7608-5F44-9E41-78A030A46DF9}" destId="{8649D447-CE6A-D14E-9B37-4ADCA5AED2D6}" srcOrd="3" destOrd="0" presId="urn:microsoft.com/office/officeart/2005/8/layout/vList4"/>
    <dgm:cxn modelId="{04D93F30-C013-834F-BCFA-74008BC17AA8}" type="presParOf" srcId="{B85CC752-7608-5F44-9E41-78A030A46DF9}" destId="{A576DE06-07D7-8B4D-AD8D-495CEDB86E79}" srcOrd="4" destOrd="0" presId="urn:microsoft.com/office/officeart/2005/8/layout/vList4"/>
    <dgm:cxn modelId="{3980BAA8-7A10-F04B-865B-46B730850BD7}" type="presParOf" srcId="{A576DE06-07D7-8B4D-AD8D-495CEDB86E79}" destId="{55696B28-CD5B-5C4F-B14F-638194B97A0C}" srcOrd="0" destOrd="0" presId="urn:microsoft.com/office/officeart/2005/8/layout/vList4"/>
    <dgm:cxn modelId="{AC6B3491-EFD5-4644-9384-48A22D6BC2F3}" type="presParOf" srcId="{A576DE06-07D7-8B4D-AD8D-495CEDB86E79}" destId="{88444811-799E-764A-8933-9ADCB4F0DF0E}" srcOrd="1" destOrd="0" presId="urn:microsoft.com/office/officeart/2005/8/layout/vList4"/>
    <dgm:cxn modelId="{2BBE8F51-CADA-0947-8299-F5A0FA482E0F}" type="presParOf" srcId="{A576DE06-07D7-8B4D-AD8D-495CEDB86E79}" destId="{4F60EBB6-DAA6-8048-AD01-D6E994B5984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85A00B-0F61-7C4B-9CD9-DD5964EAF66B}" type="doc">
      <dgm:prSet loTypeId="urn:microsoft.com/office/officeart/2005/8/layout/vList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DBA8747-0646-2941-817B-883BFA14DED9}">
      <dgm:prSet phldrT="[Testo]"/>
      <dgm:spPr>
        <a:noFill/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Metodo di reclutamento</a:t>
          </a:r>
        </a:p>
      </dgm:t>
    </dgm:pt>
    <dgm:pt modelId="{FCFEBF40-2588-E74F-A764-FB653C8B93E2}" type="parTrans" cxnId="{21581EFD-34B3-E54A-AF28-BEE8F4C1BCDF}">
      <dgm:prSet/>
      <dgm:spPr/>
      <dgm:t>
        <a:bodyPr/>
        <a:lstStyle/>
        <a:p>
          <a:endParaRPr lang="it-IT"/>
        </a:p>
      </dgm:t>
    </dgm:pt>
    <dgm:pt modelId="{2B100227-DE56-1D4B-9D64-F9E8537A4B49}" type="sibTrans" cxnId="{21581EFD-34B3-E54A-AF28-BEE8F4C1BCDF}">
      <dgm:prSet/>
      <dgm:spPr/>
      <dgm:t>
        <a:bodyPr/>
        <a:lstStyle/>
        <a:p>
          <a:endParaRPr lang="it-IT"/>
        </a:p>
      </dgm:t>
    </dgm:pt>
    <dgm:pt modelId="{70AE4B1D-73EA-9044-8B86-A9EB8C363202}">
      <dgm:prSet phldrT="[Testo]"/>
      <dgm:spPr>
        <a:noFill/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Campione ligure</a:t>
          </a:r>
        </a:p>
      </dgm:t>
    </dgm:pt>
    <dgm:pt modelId="{9ED869FC-4C6C-D142-B234-12E66BF8E4A2}" type="parTrans" cxnId="{2292EFD5-A256-BA4C-A650-2802DCF570F8}">
      <dgm:prSet/>
      <dgm:spPr/>
      <dgm:t>
        <a:bodyPr/>
        <a:lstStyle/>
        <a:p>
          <a:endParaRPr lang="it-IT"/>
        </a:p>
      </dgm:t>
    </dgm:pt>
    <dgm:pt modelId="{B2CCB5DA-96D3-4A40-B111-71A545C46DD6}" type="sibTrans" cxnId="{2292EFD5-A256-BA4C-A650-2802DCF570F8}">
      <dgm:prSet/>
      <dgm:spPr/>
      <dgm:t>
        <a:bodyPr/>
        <a:lstStyle/>
        <a:p>
          <a:endParaRPr lang="it-IT"/>
        </a:p>
      </dgm:t>
    </dgm:pt>
    <dgm:pt modelId="{A53F4A95-079D-AB42-8C96-16F8A8BE5EA7}">
      <dgm:prSet phldrT="[Testo]"/>
      <dgm:spPr>
        <a:noFill/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Composto da 300 pazienti</a:t>
          </a:r>
        </a:p>
      </dgm:t>
    </dgm:pt>
    <dgm:pt modelId="{ADED42E0-7F20-F747-A628-40ADD66AF3FD}" type="parTrans" cxnId="{CC75CCAE-1629-064A-AC71-F57E8042F236}">
      <dgm:prSet/>
      <dgm:spPr/>
      <dgm:t>
        <a:bodyPr/>
        <a:lstStyle/>
        <a:p>
          <a:endParaRPr lang="it-IT"/>
        </a:p>
      </dgm:t>
    </dgm:pt>
    <dgm:pt modelId="{496AD68B-720A-AD4B-9F49-4E4A8E1C1F7B}" type="sibTrans" cxnId="{CC75CCAE-1629-064A-AC71-F57E8042F236}">
      <dgm:prSet/>
      <dgm:spPr/>
      <dgm:t>
        <a:bodyPr/>
        <a:lstStyle/>
        <a:p>
          <a:endParaRPr lang="it-IT"/>
        </a:p>
      </dgm:t>
    </dgm:pt>
    <dgm:pt modelId="{5EE1982C-EA7A-7046-B907-712C42906FE1}">
      <dgm:prSet phldrT="[Testo]"/>
      <dgm:spPr>
        <a:noFill/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Questionario</a:t>
          </a:r>
        </a:p>
      </dgm:t>
    </dgm:pt>
    <dgm:pt modelId="{218E318A-FE11-3443-8E80-97FEA7F88D80}" type="parTrans" cxnId="{C67FA09B-6913-C044-8F2D-BED91FBCDBC2}">
      <dgm:prSet/>
      <dgm:spPr/>
      <dgm:t>
        <a:bodyPr/>
        <a:lstStyle/>
        <a:p>
          <a:endParaRPr lang="it-IT"/>
        </a:p>
      </dgm:t>
    </dgm:pt>
    <dgm:pt modelId="{4A05C741-61FD-A340-98EC-C14189DD810F}" type="sibTrans" cxnId="{C67FA09B-6913-C044-8F2D-BED91FBCDBC2}">
      <dgm:prSet/>
      <dgm:spPr/>
      <dgm:t>
        <a:bodyPr/>
        <a:lstStyle/>
        <a:p>
          <a:endParaRPr lang="it-IT"/>
        </a:p>
      </dgm:t>
    </dgm:pt>
    <dgm:pt modelId="{634D5F4C-464D-964D-B5AE-C7DB157B9EF6}">
      <dgm:prSet phldrT="[Testo]"/>
      <dgm:spPr>
        <a:noFill/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Un questionario da 8 domande</a:t>
          </a:r>
        </a:p>
      </dgm:t>
    </dgm:pt>
    <dgm:pt modelId="{9B9B9DCD-9DC0-0F4E-98C7-2CDC14F83EB7}" type="parTrans" cxnId="{188F24B8-84D9-9A4C-8182-1B1246856765}">
      <dgm:prSet/>
      <dgm:spPr/>
      <dgm:t>
        <a:bodyPr/>
        <a:lstStyle/>
        <a:p>
          <a:endParaRPr lang="it-IT"/>
        </a:p>
      </dgm:t>
    </dgm:pt>
    <dgm:pt modelId="{B2C60D86-3742-CC49-B04B-11EE3C30C49E}" type="sibTrans" cxnId="{188F24B8-84D9-9A4C-8182-1B1246856765}">
      <dgm:prSet/>
      <dgm:spPr/>
      <dgm:t>
        <a:bodyPr/>
        <a:lstStyle/>
        <a:p>
          <a:endParaRPr lang="it-IT"/>
        </a:p>
      </dgm:t>
    </dgm:pt>
    <dgm:pt modelId="{B85CC752-7608-5F44-9E41-78A030A46DF9}" type="pres">
      <dgm:prSet presAssocID="{E285A00B-0F61-7C4B-9CD9-DD5964EAF66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807AEB-2C17-C942-844B-24C3ECFE69B3}" type="pres">
      <dgm:prSet presAssocID="{5DBA8747-0646-2941-817B-883BFA14DED9}" presName="comp" presStyleCnt="0"/>
      <dgm:spPr/>
    </dgm:pt>
    <dgm:pt modelId="{6B36BD88-07F4-1D4D-A167-AE305034156B}" type="pres">
      <dgm:prSet presAssocID="{5DBA8747-0646-2941-817B-883BFA14DED9}" presName="box" presStyleLbl="node1" presStyleIdx="0" presStyleCnt="3" custLinFactNeighborX="882" custLinFactNeighborY="-35980"/>
      <dgm:spPr/>
      <dgm:t>
        <a:bodyPr/>
        <a:lstStyle/>
        <a:p>
          <a:endParaRPr lang="it-IT"/>
        </a:p>
      </dgm:t>
    </dgm:pt>
    <dgm:pt modelId="{DC00E4BB-AA9F-E84F-88D6-A403945EE3FF}" type="pres">
      <dgm:prSet presAssocID="{5DBA8747-0646-2941-817B-883BFA14DED9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C80FE2D9-1E79-AE40-8B82-24BAC4E277B8}" type="pres">
      <dgm:prSet presAssocID="{5DBA8747-0646-2941-817B-883BFA14DED9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C877C9-C233-A840-8CBF-F8189E4CEFD9}" type="pres">
      <dgm:prSet presAssocID="{2B100227-DE56-1D4B-9D64-F9E8537A4B49}" presName="spacer" presStyleCnt="0"/>
      <dgm:spPr/>
    </dgm:pt>
    <dgm:pt modelId="{0970F608-6DF9-DF4B-B289-09C104C1CCB6}" type="pres">
      <dgm:prSet presAssocID="{70AE4B1D-73EA-9044-8B86-A9EB8C363202}" presName="comp" presStyleCnt="0"/>
      <dgm:spPr/>
    </dgm:pt>
    <dgm:pt modelId="{DF826BF6-2068-9F49-9837-EF297EE9FE48}" type="pres">
      <dgm:prSet presAssocID="{70AE4B1D-73EA-9044-8B86-A9EB8C363202}" presName="box" presStyleLbl="node1" presStyleIdx="1" presStyleCnt="3"/>
      <dgm:spPr/>
      <dgm:t>
        <a:bodyPr/>
        <a:lstStyle/>
        <a:p>
          <a:endParaRPr lang="it-IT"/>
        </a:p>
      </dgm:t>
    </dgm:pt>
    <dgm:pt modelId="{16C57170-538B-184A-81B7-6AC4ED2DEF01}" type="pres">
      <dgm:prSet presAssocID="{70AE4B1D-73EA-9044-8B86-A9EB8C363202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DFB75628-A7EE-DF4A-8936-63989773E43B}" type="pres">
      <dgm:prSet presAssocID="{70AE4B1D-73EA-9044-8B86-A9EB8C363202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649D447-CE6A-D14E-9B37-4ADCA5AED2D6}" type="pres">
      <dgm:prSet presAssocID="{B2CCB5DA-96D3-4A40-B111-71A545C46DD6}" presName="spacer" presStyleCnt="0"/>
      <dgm:spPr/>
    </dgm:pt>
    <dgm:pt modelId="{A576DE06-07D7-8B4D-AD8D-495CEDB86E79}" type="pres">
      <dgm:prSet presAssocID="{5EE1982C-EA7A-7046-B907-712C42906FE1}" presName="comp" presStyleCnt="0"/>
      <dgm:spPr/>
    </dgm:pt>
    <dgm:pt modelId="{55696B28-CD5B-5C4F-B14F-638194B97A0C}" type="pres">
      <dgm:prSet presAssocID="{5EE1982C-EA7A-7046-B907-712C42906FE1}" presName="box" presStyleLbl="node1" presStyleIdx="2" presStyleCnt="3"/>
      <dgm:spPr/>
      <dgm:t>
        <a:bodyPr/>
        <a:lstStyle/>
        <a:p>
          <a:endParaRPr lang="it-IT"/>
        </a:p>
      </dgm:t>
    </dgm:pt>
    <dgm:pt modelId="{88444811-799E-764A-8933-9ADCB4F0DF0E}" type="pres">
      <dgm:prSet presAssocID="{5EE1982C-EA7A-7046-B907-712C42906FE1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8000" b="-18000"/>
          </a:stretch>
        </a:blipFill>
      </dgm:spPr>
    </dgm:pt>
    <dgm:pt modelId="{4F60EBB6-DAA6-8048-AD01-D6E994B5984C}" type="pres">
      <dgm:prSet presAssocID="{5EE1982C-EA7A-7046-B907-712C42906FE1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E8BD920-4227-FE4D-8DF2-7D1BA15F2048}" type="presOf" srcId="{70AE4B1D-73EA-9044-8B86-A9EB8C363202}" destId="{DF826BF6-2068-9F49-9837-EF297EE9FE48}" srcOrd="0" destOrd="0" presId="urn:microsoft.com/office/officeart/2005/8/layout/vList4"/>
    <dgm:cxn modelId="{D253D537-374A-2044-B25F-4FB6297E1389}" type="presOf" srcId="{634D5F4C-464D-964D-B5AE-C7DB157B9EF6}" destId="{55696B28-CD5B-5C4F-B14F-638194B97A0C}" srcOrd="0" destOrd="1" presId="urn:microsoft.com/office/officeart/2005/8/layout/vList4"/>
    <dgm:cxn modelId="{2292EFD5-A256-BA4C-A650-2802DCF570F8}" srcId="{E285A00B-0F61-7C4B-9CD9-DD5964EAF66B}" destId="{70AE4B1D-73EA-9044-8B86-A9EB8C363202}" srcOrd="1" destOrd="0" parTransId="{9ED869FC-4C6C-D142-B234-12E66BF8E4A2}" sibTransId="{B2CCB5DA-96D3-4A40-B111-71A545C46DD6}"/>
    <dgm:cxn modelId="{C67FA09B-6913-C044-8F2D-BED91FBCDBC2}" srcId="{E285A00B-0F61-7C4B-9CD9-DD5964EAF66B}" destId="{5EE1982C-EA7A-7046-B907-712C42906FE1}" srcOrd="2" destOrd="0" parTransId="{218E318A-FE11-3443-8E80-97FEA7F88D80}" sibTransId="{4A05C741-61FD-A340-98EC-C14189DD810F}"/>
    <dgm:cxn modelId="{B005B782-CC1F-F544-B280-DACF49D7285C}" type="presOf" srcId="{5DBA8747-0646-2941-817B-883BFA14DED9}" destId="{C80FE2D9-1E79-AE40-8B82-24BAC4E277B8}" srcOrd="1" destOrd="0" presId="urn:microsoft.com/office/officeart/2005/8/layout/vList4"/>
    <dgm:cxn modelId="{05CC955B-537F-1E4A-9A5F-E6E796A7CBC4}" type="presOf" srcId="{E285A00B-0F61-7C4B-9CD9-DD5964EAF66B}" destId="{B85CC752-7608-5F44-9E41-78A030A46DF9}" srcOrd="0" destOrd="0" presId="urn:microsoft.com/office/officeart/2005/8/layout/vList4"/>
    <dgm:cxn modelId="{E4EA7DA5-27B3-784C-8EA3-6FFBA4D66C1B}" type="presOf" srcId="{70AE4B1D-73EA-9044-8B86-A9EB8C363202}" destId="{DFB75628-A7EE-DF4A-8936-63989773E43B}" srcOrd="1" destOrd="0" presId="urn:microsoft.com/office/officeart/2005/8/layout/vList4"/>
    <dgm:cxn modelId="{8305E020-95A3-D54B-B831-90F3C8A6E3AD}" type="presOf" srcId="{A53F4A95-079D-AB42-8C96-16F8A8BE5EA7}" destId="{DF826BF6-2068-9F49-9837-EF297EE9FE48}" srcOrd="0" destOrd="1" presId="urn:microsoft.com/office/officeart/2005/8/layout/vList4"/>
    <dgm:cxn modelId="{188F24B8-84D9-9A4C-8182-1B1246856765}" srcId="{5EE1982C-EA7A-7046-B907-712C42906FE1}" destId="{634D5F4C-464D-964D-B5AE-C7DB157B9EF6}" srcOrd="0" destOrd="0" parTransId="{9B9B9DCD-9DC0-0F4E-98C7-2CDC14F83EB7}" sibTransId="{B2C60D86-3742-CC49-B04B-11EE3C30C49E}"/>
    <dgm:cxn modelId="{CC75CCAE-1629-064A-AC71-F57E8042F236}" srcId="{70AE4B1D-73EA-9044-8B86-A9EB8C363202}" destId="{A53F4A95-079D-AB42-8C96-16F8A8BE5EA7}" srcOrd="0" destOrd="0" parTransId="{ADED42E0-7F20-F747-A628-40ADD66AF3FD}" sibTransId="{496AD68B-720A-AD4B-9F49-4E4A8E1C1F7B}"/>
    <dgm:cxn modelId="{21581EFD-34B3-E54A-AF28-BEE8F4C1BCDF}" srcId="{E285A00B-0F61-7C4B-9CD9-DD5964EAF66B}" destId="{5DBA8747-0646-2941-817B-883BFA14DED9}" srcOrd="0" destOrd="0" parTransId="{FCFEBF40-2588-E74F-A764-FB653C8B93E2}" sibTransId="{2B100227-DE56-1D4B-9D64-F9E8537A4B49}"/>
    <dgm:cxn modelId="{E105BAF2-0168-7342-BE39-5FE9610F6CAE}" type="presOf" srcId="{A53F4A95-079D-AB42-8C96-16F8A8BE5EA7}" destId="{DFB75628-A7EE-DF4A-8936-63989773E43B}" srcOrd="1" destOrd="1" presId="urn:microsoft.com/office/officeart/2005/8/layout/vList4"/>
    <dgm:cxn modelId="{28D7F444-2E25-3F47-8917-799363287D64}" type="presOf" srcId="{5DBA8747-0646-2941-817B-883BFA14DED9}" destId="{6B36BD88-07F4-1D4D-A167-AE305034156B}" srcOrd="0" destOrd="0" presId="urn:microsoft.com/office/officeart/2005/8/layout/vList4"/>
    <dgm:cxn modelId="{3C54B396-C29F-1947-A79B-07523D31053B}" type="presOf" srcId="{634D5F4C-464D-964D-B5AE-C7DB157B9EF6}" destId="{4F60EBB6-DAA6-8048-AD01-D6E994B5984C}" srcOrd="1" destOrd="1" presId="urn:microsoft.com/office/officeart/2005/8/layout/vList4"/>
    <dgm:cxn modelId="{36F0979A-30E9-BC4B-B713-14898D05B4E1}" type="presOf" srcId="{5EE1982C-EA7A-7046-B907-712C42906FE1}" destId="{4F60EBB6-DAA6-8048-AD01-D6E994B5984C}" srcOrd="1" destOrd="0" presId="urn:microsoft.com/office/officeart/2005/8/layout/vList4"/>
    <dgm:cxn modelId="{AB8A432E-C3D3-284A-8172-D10554B9B80E}" type="presOf" srcId="{5EE1982C-EA7A-7046-B907-712C42906FE1}" destId="{55696B28-CD5B-5C4F-B14F-638194B97A0C}" srcOrd="0" destOrd="0" presId="urn:microsoft.com/office/officeart/2005/8/layout/vList4"/>
    <dgm:cxn modelId="{CFC06142-D854-C148-99EB-CA782859EE88}" type="presParOf" srcId="{B85CC752-7608-5F44-9E41-78A030A46DF9}" destId="{A8807AEB-2C17-C942-844B-24C3ECFE69B3}" srcOrd="0" destOrd="0" presId="urn:microsoft.com/office/officeart/2005/8/layout/vList4"/>
    <dgm:cxn modelId="{36908556-A517-BC4A-8990-A3DAE5ECEDBA}" type="presParOf" srcId="{A8807AEB-2C17-C942-844B-24C3ECFE69B3}" destId="{6B36BD88-07F4-1D4D-A167-AE305034156B}" srcOrd="0" destOrd="0" presId="urn:microsoft.com/office/officeart/2005/8/layout/vList4"/>
    <dgm:cxn modelId="{88ECD053-777A-454B-B0DC-CD100346CEBC}" type="presParOf" srcId="{A8807AEB-2C17-C942-844B-24C3ECFE69B3}" destId="{DC00E4BB-AA9F-E84F-88D6-A403945EE3FF}" srcOrd="1" destOrd="0" presId="urn:microsoft.com/office/officeart/2005/8/layout/vList4"/>
    <dgm:cxn modelId="{60530D8C-0EEF-DC4B-99A3-21B26BFD0409}" type="presParOf" srcId="{A8807AEB-2C17-C942-844B-24C3ECFE69B3}" destId="{C80FE2D9-1E79-AE40-8B82-24BAC4E277B8}" srcOrd="2" destOrd="0" presId="urn:microsoft.com/office/officeart/2005/8/layout/vList4"/>
    <dgm:cxn modelId="{7C208A24-5D20-0143-94D1-8E47EE49B055}" type="presParOf" srcId="{B85CC752-7608-5F44-9E41-78A030A46DF9}" destId="{41C877C9-C233-A840-8CBF-F8189E4CEFD9}" srcOrd="1" destOrd="0" presId="urn:microsoft.com/office/officeart/2005/8/layout/vList4"/>
    <dgm:cxn modelId="{4A65712A-2194-8744-9E0A-25B73BB3A30E}" type="presParOf" srcId="{B85CC752-7608-5F44-9E41-78A030A46DF9}" destId="{0970F608-6DF9-DF4B-B289-09C104C1CCB6}" srcOrd="2" destOrd="0" presId="urn:microsoft.com/office/officeart/2005/8/layout/vList4"/>
    <dgm:cxn modelId="{A2302CA6-2CB6-E846-B0E4-63A2F022A417}" type="presParOf" srcId="{0970F608-6DF9-DF4B-B289-09C104C1CCB6}" destId="{DF826BF6-2068-9F49-9837-EF297EE9FE48}" srcOrd="0" destOrd="0" presId="urn:microsoft.com/office/officeart/2005/8/layout/vList4"/>
    <dgm:cxn modelId="{776D1AA1-D271-304F-9447-B948E735C342}" type="presParOf" srcId="{0970F608-6DF9-DF4B-B289-09C104C1CCB6}" destId="{16C57170-538B-184A-81B7-6AC4ED2DEF01}" srcOrd="1" destOrd="0" presId="urn:microsoft.com/office/officeart/2005/8/layout/vList4"/>
    <dgm:cxn modelId="{92B357B3-060D-7541-AA70-D4995966639E}" type="presParOf" srcId="{0970F608-6DF9-DF4B-B289-09C104C1CCB6}" destId="{DFB75628-A7EE-DF4A-8936-63989773E43B}" srcOrd="2" destOrd="0" presId="urn:microsoft.com/office/officeart/2005/8/layout/vList4"/>
    <dgm:cxn modelId="{FABC740A-7C54-3145-99A4-E50E65356ECB}" type="presParOf" srcId="{B85CC752-7608-5F44-9E41-78A030A46DF9}" destId="{8649D447-CE6A-D14E-9B37-4ADCA5AED2D6}" srcOrd="3" destOrd="0" presId="urn:microsoft.com/office/officeart/2005/8/layout/vList4"/>
    <dgm:cxn modelId="{04D93F30-C013-834F-BCFA-74008BC17AA8}" type="presParOf" srcId="{B85CC752-7608-5F44-9E41-78A030A46DF9}" destId="{A576DE06-07D7-8B4D-AD8D-495CEDB86E79}" srcOrd="4" destOrd="0" presId="urn:microsoft.com/office/officeart/2005/8/layout/vList4"/>
    <dgm:cxn modelId="{3980BAA8-7A10-F04B-865B-46B730850BD7}" type="presParOf" srcId="{A576DE06-07D7-8B4D-AD8D-495CEDB86E79}" destId="{55696B28-CD5B-5C4F-B14F-638194B97A0C}" srcOrd="0" destOrd="0" presId="urn:microsoft.com/office/officeart/2005/8/layout/vList4"/>
    <dgm:cxn modelId="{AC6B3491-EFD5-4644-9384-48A22D6BC2F3}" type="presParOf" srcId="{A576DE06-07D7-8B4D-AD8D-495CEDB86E79}" destId="{88444811-799E-764A-8933-9ADCB4F0DF0E}" srcOrd="1" destOrd="0" presId="urn:microsoft.com/office/officeart/2005/8/layout/vList4"/>
    <dgm:cxn modelId="{2BBE8F51-CADA-0947-8299-F5A0FA482E0F}" type="presParOf" srcId="{A576DE06-07D7-8B4D-AD8D-495CEDB86E79}" destId="{4F60EBB6-DAA6-8048-AD01-D6E994B5984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CE78AF-2957-2448-8220-65A60AC5341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9ABBD88-EA39-164B-9450-23A876BD5965}">
      <dgm:prSet custT="1"/>
      <dgm:spPr>
        <a:solidFill>
          <a:srgbClr val="D98ED2"/>
        </a:solidFill>
      </dgm:spPr>
      <dgm:t>
        <a:bodyPr/>
        <a:lstStyle/>
        <a:p>
          <a:r>
            <a:rPr lang="it-IT" sz="2000" dirty="0">
              <a:solidFill>
                <a:schemeClr val="tx1"/>
              </a:solidFill>
            </a:rPr>
            <a:t>INTENSITÁ MEDIA DOLORE CRONICO: 6,83</a:t>
          </a:r>
        </a:p>
        <a:p>
          <a:r>
            <a:rPr lang="it-IT" sz="2000" dirty="0">
              <a:solidFill>
                <a:schemeClr val="tx1"/>
              </a:solidFill>
            </a:rPr>
            <a:t>85% HA ASSUNTO ALMENO UN ANALGESICO</a:t>
          </a:r>
        </a:p>
      </dgm:t>
    </dgm:pt>
    <dgm:pt modelId="{A5226E6C-5B18-6248-B410-22BDF4227FC5}" type="parTrans" cxnId="{F39D4511-07CE-9142-A2F7-CD4419E10216}">
      <dgm:prSet/>
      <dgm:spPr/>
      <dgm:t>
        <a:bodyPr/>
        <a:lstStyle/>
        <a:p>
          <a:endParaRPr lang="it-IT"/>
        </a:p>
      </dgm:t>
    </dgm:pt>
    <dgm:pt modelId="{E9A2C23F-D3C1-394A-80B5-C3BB1519B5AC}" type="sibTrans" cxnId="{F39D4511-07CE-9142-A2F7-CD4419E10216}">
      <dgm:prSet/>
      <dgm:spPr/>
      <dgm:t>
        <a:bodyPr/>
        <a:lstStyle/>
        <a:p>
          <a:endParaRPr lang="it-IT"/>
        </a:p>
      </dgm:t>
    </dgm:pt>
    <dgm:pt modelId="{A7769055-94F5-2244-85A4-B4009591CD8A}" type="pres">
      <dgm:prSet presAssocID="{D6CE78AF-2957-2448-8220-65A60AC534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3F25612-E018-DF49-9AEA-B99286C716A9}" type="pres">
      <dgm:prSet presAssocID="{49ABBD88-EA39-164B-9450-23A876BD5965}" presName="parentText" presStyleLbl="node1" presStyleIdx="0" presStyleCnt="1" custScaleX="94501" custScaleY="79646" custLinFactNeighborX="4073" custLinFactNeighborY="-59142">
        <dgm:presLayoutVars>
          <dgm:chMax val="0"/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it-IT"/>
        </a:p>
      </dgm:t>
    </dgm:pt>
  </dgm:ptLst>
  <dgm:cxnLst>
    <dgm:cxn modelId="{1CF0DD78-B152-F942-AAA3-8CD7DC6A58B1}" type="presOf" srcId="{D6CE78AF-2957-2448-8220-65A60AC53411}" destId="{A7769055-94F5-2244-85A4-B4009591CD8A}" srcOrd="0" destOrd="0" presId="urn:microsoft.com/office/officeart/2005/8/layout/vList2"/>
    <dgm:cxn modelId="{33DF2EE0-CD43-3F41-B07A-FB74FB007572}" type="presOf" srcId="{49ABBD88-EA39-164B-9450-23A876BD5965}" destId="{33F25612-E018-DF49-9AEA-B99286C716A9}" srcOrd="0" destOrd="0" presId="urn:microsoft.com/office/officeart/2005/8/layout/vList2"/>
    <dgm:cxn modelId="{F39D4511-07CE-9142-A2F7-CD4419E10216}" srcId="{D6CE78AF-2957-2448-8220-65A60AC53411}" destId="{49ABBD88-EA39-164B-9450-23A876BD5965}" srcOrd="0" destOrd="0" parTransId="{A5226E6C-5B18-6248-B410-22BDF4227FC5}" sibTransId="{E9A2C23F-D3C1-394A-80B5-C3BB1519B5AC}"/>
    <dgm:cxn modelId="{61BB03E4-A347-5241-B2FA-E5295086C6C8}" type="presParOf" srcId="{A7769055-94F5-2244-85A4-B4009591CD8A}" destId="{33F25612-E018-DF49-9AEA-B99286C716A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xmlns="" id="{88A7ED35-DE11-BD46-A6E2-6F14900687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197A6A4E-0259-6C4A-9D93-FF602060FD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ACB7A-E255-8045-A28D-C10DBFEA62F1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162520D5-8272-A34C-9ECF-9222C0DD7A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57AD6FEF-AB1D-9840-BC62-0403606430D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26A03-27F3-AF4C-9074-28D1B98432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899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97EF1-D4C5-CF4E-BD90-DE8DCABC3E95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562C3-C6AE-1C45-9BB1-5E9FD43043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0699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9562C3-C6AE-1C45-9BB1-5E9FD430436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396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860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98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75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5338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310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3571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64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867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7312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13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358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  <a:alpha val="70000"/>
              </a:schemeClr>
            </a:gs>
            <a:gs pos="74000">
              <a:schemeClr val="accent4">
                <a:lumMod val="45000"/>
                <a:lumOff val="55000"/>
                <a:alpha val="73000"/>
              </a:schemeClr>
            </a:gs>
            <a:gs pos="83000">
              <a:schemeClr val="accent4">
                <a:lumMod val="45000"/>
                <a:lumOff val="55000"/>
                <a:alpha val="51000"/>
              </a:schemeClr>
            </a:gs>
            <a:gs pos="100000">
              <a:schemeClr val="accent4">
                <a:lumMod val="30000"/>
                <a:lumOff val="70000"/>
                <a:alpha val="46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BBD16-93E0-154C-833C-DA6CBF1126CD}" type="datetimeFigureOut">
              <a:rPr lang="it-IT" smtClean="0"/>
              <a:t>08/07/20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670DD-5B2C-104C-A7E0-BCB0E94455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11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3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EA38A0E4-C88D-314C-94C8-85A393862B11}"/>
              </a:ext>
            </a:extLst>
          </p:cNvPr>
          <p:cNvSpPr txBox="1"/>
          <p:nvPr/>
        </p:nvSpPr>
        <p:spPr>
          <a:xfrm>
            <a:off x="1079770" y="-48875"/>
            <a:ext cx="9844392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dirty="0"/>
          </a:p>
          <a:p>
            <a:pPr algn="ctr"/>
            <a:r>
              <a:rPr lang="it-IT" b="1" dirty="0"/>
              <a:t>UNIVERSITÀ DEGLI STUDI DI GENOVA</a:t>
            </a:r>
          </a:p>
          <a:p>
            <a:pPr algn="ctr"/>
            <a:r>
              <a:rPr lang="it-IT" dirty="0"/>
              <a:t>Scuola di Scienze Mediche e Farmaceutiche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b="1" dirty="0"/>
              <a:t>CORSO DI LAUREA MAGISTRALE IN MEDICINA E CHIRURGIA</a:t>
            </a:r>
          </a:p>
          <a:p>
            <a:pPr algn="ctr"/>
            <a:r>
              <a:rPr lang="it-IT" dirty="0"/>
              <a:t>a.a. 2019 – 2020</a:t>
            </a:r>
          </a:p>
          <a:p>
            <a:pPr algn="ctr"/>
            <a:r>
              <a:rPr lang="it-IT" dirty="0"/>
              <a:t>Sessione di Laurea Luglio 2020</a:t>
            </a:r>
          </a:p>
          <a:p>
            <a:pPr algn="ctr"/>
            <a:endParaRPr lang="it-IT" dirty="0"/>
          </a:p>
          <a:p>
            <a:pPr algn="ctr"/>
            <a:r>
              <a:rPr lang="it-IT" sz="3200" b="1" dirty="0"/>
              <a:t>Analisi del dolore cronico nel paziente ambulatoriale e differenze di genere nella percezione algica </a:t>
            </a:r>
            <a:endParaRPr lang="it-IT" sz="3200" dirty="0"/>
          </a:p>
          <a:p>
            <a:pPr algn="ctr"/>
            <a:endParaRPr lang="it-IT" sz="2800" b="1" dirty="0"/>
          </a:p>
          <a:p>
            <a:pPr algn="ctr"/>
            <a:endParaRPr lang="it-IT" sz="2800" b="1" dirty="0"/>
          </a:p>
          <a:p>
            <a:pPr algn="ctr"/>
            <a:endParaRPr lang="it-IT" sz="2800" dirty="0"/>
          </a:p>
          <a:p>
            <a:pPr algn="ctr"/>
            <a:endParaRPr lang="it-IT" dirty="0"/>
          </a:p>
        </p:txBody>
      </p:sp>
      <p:pic>
        <p:nvPicPr>
          <p:cNvPr id="3" name="Immagine 2" descr="Immagine che contiene disegnando, segnale&#10;&#10;Descrizione generata automaticamente">
            <a:extLst>
              <a:ext uri="{FF2B5EF4-FFF2-40B4-BE49-F238E27FC236}">
                <a16:creationId xmlns:a16="http://schemas.microsoft.com/office/drawing/2014/main" xmlns="" id="{DB46A37D-06B7-764F-BC66-A42A3A0FC4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188" y="626002"/>
            <a:ext cx="5610876" cy="240145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8B2229B6-C8D6-EB45-A33D-8C69919AB842}"/>
              </a:ext>
            </a:extLst>
          </p:cNvPr>
          <p:cNvSpPr txBox="1"/>
          <p:nvPr/>
        </p:nvSpPr>
        <p:spPr>
          <a:xfrm>
            <a:off x="491067" y="5300133"/>
            <a:ext cx="1043309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dirty="0"/>
              <a:t>Relatore</a:t>
            </a:r>
            <a:r>
              <a:rPr lang="it-IT" sz="2400" i="1" dirty="0"/>
              <a:t>: Prof. Andrea Stimamiglio</a:t>
            </a:r>
          </a:p>
          <a:p>
            <a:r>
              <a:rPr lang="it-IT" sz="2400" b="1" i="1" dirty="0"/>
              <a:t>Correlatrice: </a:t>
            </a:r>
            <a:r>
              <a:rPr lang="it-IT" sz="2400" i="1" dirty="0"/>
              <a:t>Dr.ssa Valeria Maria Messina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CD01FE11-C15C-4943-BAA2-5F39C32CA144}"/>
              </a:ext>
            </a:extLst>
          </p:cNvPr>
          <p:cNvSpPr txBox="1"/>
          <p:nvPr/>
        </p:nvSpPr>
        <p:spPr>
          <a:xfrm>
            <a:off x="491067" y="6096000"/>
            <a:ext cx="5604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dirty="0"/>
              <a:t>Candidato: </a:t>
            </a:r>
            <a:r>
              <a:rPr lang="it-IT" sz="2400" i="1" dirty="0"/>
              <a:t>Matteo Mordeglia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14455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380970C3-CCE2-2845-9DFB-3FF2AFEA4093}"/>
              </a:ext>
            </a:extLst>
          </p:cNvPr>
          <p:cNvSpPr/>
          <p:nvPr/>
        </p:nvSpPr>
        <p:spPr>
          <a:xfrm>
            <a:off x="4411756" y="14515"/>
            <a:ext cx="29620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RISULTATI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xmlns="" id="{751796DC-F563-F644-B0E4-21AF14F7C3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0521067"/>
              </p:ext>
            </p:extLst>
          </p:nvPr>
        </p:nvGraphicFramePr>
        <p:xfrm>
          <a:off x="491380" y="1861175"/>
          <a:ext cx="11432395" cy="4813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magine 5" descr="Immagine che contiene screenshot&#10;&#10;Descrizione generata automaticamente">
            <a:extLst>
              <a:ext uri="{FF2B5EF4-FFF2-40B4-BE49-F238E27FC236}">
                <a16:creationId xmlns:a16="http://schemas.microsoft.com/office/drawing/2014/main" xmlns="" id="{6C28C2AD-748A-E54B-9C2B-768A55E09A6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488" b="69608"/>
          <a:stretch/>
        </p:blipFill>
        <p:spPr>
          <a:xfrm>
            <a:off x="1225422" y="1114052"/>
            <a:ext cx="10131425" cy="747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4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D218C487-1728-8A4F-A404-BC9E88382E3F}"/>
              </a:ext>
            </a:extLst>
          </p:cNvPr>
          <p:cNvSpPr/>
          <p:nvPr/>
        </p:nvSpPr>
        <p:spPr>
          <a:xfrm>
            <a:off x="4411756" y="14515"/>
            <a:ext cx="29620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RISULTATI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xmlns="" id="{9FD10E42-8ABE-6C49-9C80-D59071C6E1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7937051"/>
              </p:ext>
            </p:extLst>
          </p:nvPr>
        </p:nvGraphicFramePr>
        <p:xfrm>
          <a:off x="671286" y="1320800"/>
          <a:ext cx="10849427" cy="599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magine 7" descr="Immagine che contiene screenshot, uccello, albero, fiore&#10;&#10;Descrizione generata automaticamente">
            <a:extLst>
              <a:ext uri="{FF2B5EF4-FFF2-40B4-BE49-F238E27FC236}">
                <a16:creationId xmlns:a16="http://schemas.microsoft.com/office/drawing/2014/main" xmlns="" id="{2A0B6A57-329F-CD4A-BBAF-967093C794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r="876" b="66146"/>
          <a:stretch/>
        </p:blipFill>
        <p:spPr>
          <a:xfrm>
            <a:off x="1225422" y="992419"/>
            <a:ext cx="10819297" cy="72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401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D218C487-1728-8A4F-A404-BC9E88382E3F}"/>
              </a:ext>
            </a:extLst>
          </p:cNvPr>
          <p:cNvSpPr/>
          <p:nvPr/>
        </p:nvSpPr>
        <p:spPr>
          <a:xfrm>
            <a:off x="4411756" y="14515"/>
            <a:ext cx="29620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RISULTATI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xmlns="" id="{EF38204C-48EB-D24A-AAAD-BE3EB0D1FC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0949991"/>
              </p:ext>
            </p:extLst>
          </p:nvPr>
        </p:nvGraphicFramePr>
        <p:xfrm>
          <a:off x="518739" y="2326751"/>
          <a:ext cx="11364686" cy="4005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magine 7" descr="Immagine che contiene screenshot&#10;&#10;Descrizione generata automaticamente">
            <a:extLst>
              <a:ext uri="{FF2B5EF4-FFF2-40B4-BE49-F238E27FC236}">
                <a16:creationId xmlns:a16="http://schemas.microsoft.com/office/drawing/2014/main" xmlns="" id="{84A4C798-683C-A84A-8CCD-EE63D16BEE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70" b="60053"/>
          <a:stretch/>
        </p:blipFill>
        <p:spPr>
          <a:xfrm>
            <a:off x="1314958" y="1170633"/>
            <a:ext cx="9562084" cy="9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39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3F3C05D0-DEB3-1C4C-A495-11B7162F9B1D}"/>
              </a:ext>
            </a:extLst>
          </p:cNvPr>
          <p:cNvSpPr/>
          <p:nvPr/>
        </p:nvSpPr>
        <p:spPr>
          <a:xfrm>
            <a:off x="-728065" y="0"/>
            <a:ext cx="1344257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CONFRONTO CON LO STUDIO DI BREIVIK</a:t>
            </a:r>
            <a:endParaRPr lang="it-IT" sz="48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xmlns="" id="{ED591F94-72AA-C14E-9345-AF65891255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2863746"/>
              </p:ext>
            </p:extLst>
          </p:nvPr>
        </p:nvGraphicFramePr>
        <p:xfrm>
          <a:off x="116113" y="1464446"/>
          <a:ext cx="6226629" cy="4515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xmlns="" id="{ABEE9C84-6D22-8E4A-9976-93D741C0AE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8416921"/>
              </p:ext>
            </p:extLst>
          </p:nvPr>
        </p:nvGraphicFramePr>
        <p:xfrm>
          <a:off x="5993224" y="1243550"/>
          <a:ext cx="6198776" cy="4736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5AA97700-B706-0745-BBA9-03B335528D03}"/>
              </a:ext>
            </a:extLst>
          </p:cNvPr>
          <p:cNvSpPr txBox="1"/>
          <p:nvPr/>
        </p:nvSpPr>
        <p:spPr>
          <a:xfrm>
            <a:off x="1886856" y="1243550"/>
            <a:ext cx="26851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STUDIO DI BREIVIK </a:t>
            </a:r>
          </a:p>
          <a:p>
            <a:pPr algn="ctr"/>
            <a:r>
              <a:rPr lang="it-IT" sz="2000" b="1" dirty="0"/>
              <a:t>(SITUAZIONE IN ITALIA)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37A66395-5812-794A-AAEB-E4EBD6FCF303}"/>
              </a:ext>
            </a:extLst>
          </p:cNvPr>
          <p:cNvSpPr txBox="1"/>
          <p:nvPr/>
        </p:nvSpPr>
        <p:spPr>
          <a:xfrm>
            <a:off x="1981197" y="5322062"/>
            <a:ext cx="3846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/>
              <a:t>ANNO 2005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A0C571C9-4E37-6949-A3BD-2DCC3ACAEA88}"/>
              </a:ext>
            </a:extLst>
          </p:cNvPr>
          <p:cNvSpPr txBox="1"/>
          <p:nvPr/>
        </p:nvSpPr>
        <p:spPr>
          <a:xfrm>
            <a:off x="7489371" y="1243550"/>
            <a:ext cx="355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NOSTRO STUDIO </a:t>
            </a:r>
          </a:p>
          <a:p>
            <a:pPr algn="ctr"/>
            <a:r>
              <a:rPr lang="it-IT" sz="2000" b="1" dirty="0"/>
              <a:t>(SITUAZIONE IN LIGURIA)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951A49EF-6FDD-B344-871B-08718EAF9E2A}"/>
              </a:ext>
            </a:extLst>
          </p:cNvPr>
          <p:cNvSpPr txBox="1"/>
          <p:nvPr/>
        </p:nvSpPr>
        <p:spPr>
          <a:xfrm>
            <a:off x="7917543" y="5322061"/>
            <a:ext cx="269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/>
              <a:t>ANNO 2020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id="{E528FF19-28F8-A446-9A25-2238A35250F8}"/>
              </a:ext>
            </a:extLst>
          </p:cNvPr>
          <p:cNvSpPr txBox="1"/>
          <p:nvPr/>
        </p:nvSpPr>
        <p:spPr>
          <a:xfrm>
            <a:off x="851408" y="6200884"/>
            <a:ext cx="10596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LEGGE 38/2010</a:t>
            </a:r>
            <a:r>
              <a:rPr lang="it-IT" dirty="0"/>
              <a:t>: </a:t>
            </a:r>
            <a:r>
              <a:rPr lang="it-IT" sz="2000" dirty="0"/>
              <a:t>Disposizioni per garantire l'accesso alle cure palliative e alla terapia del dolore</a:t>
            </a:r>
          </a:p>
        </p:txBody>
      </p:sp>
    </p:spTree>
    <p:extLst>
      <p:ext uri="{BB962C8B-B14F-4D97-AF65-F5344CB8AC3E}">
        <p14:creationId xmlns:p14="http://schemas.microsoft.com/office/powerpoint/2010/main" val="158074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55EE188C-771A-EB40-A5B0-5166BB0FE04A}"/>
              </a:ext>
            </a:extLst>
          </p:cNvPr>
          <p:cNvSpPr/>
          <p:nvPr/>
        </p:nvSpPr>
        <p:spPr>
          <a:xfrm>
            <a:off x="-728065" y="0"/>
            <a:ext cx="1344257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CONCLUSIONI</a:t>
            </a:r>
            <a:endParaRPr lang="it-IT" sz="48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9FAE4D36-FE5A-B74F-BCF8-E3123ABF42F4}"/>
              </a:ext>
            </a:extLst>
          </p:cNvPr>
          <p:cNvSpPr txBox="1"/>
          <p:nvPr/>
        </p:nvSpPr>
        <p:spPr>
          <a:xfrm>
            <a:off x="239485" y="1469626"/>
            <a:ext cx="11713029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2000" dirty="0"/>
              <a:t>La grande maggioranza dei pazienti vive il proprio dolore come </a:t>
            </a:r>
            <a:r>
              <a:rPr lang="it-IT" sz="2000" b="1" dirty="0"/>
              <a:t>una limitazione della vita sia lavorativa sia relazionale</a:t>
            </a:r>
            <a:r>
              <a:rPr lang="it-IT" sz="2000" dirty="0"/>
              <a:t>, con importanti influenze anche a livello dell’umore.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it-IT" sz="20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2000" dirty="0"/>
              <a:t>Un terzo dei pazienti dichiara di avere un </a:t>
            </a:r>
            <a:r>
              <a:rPr lang="it-IT" sz="2000" b="1" dirty="0"/>
              <a:t>dolore severo</a:t>
            </a:r>
            <a:r>
              <a:rPr lang="it-IT" sz="2000" dirty="0"/>
              <a:t>, indicando sulla scala da 1 a 10 un valore dell’intensità maggiore o uguale a 8; ciò rappresenta un evidente problema nel trattamento.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it-IT" sz="20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2000" dirty="0"/>
              <a:t>Talvolta il paziente </a:t>
            </a:r>
            <a:r>
              <a:rPr lang="it-IT" sz="2000" b="1" dirty="0"/>
              <a:t>non parla del proprio dolore con nessuno</a:t>
            </a:r>
            <a:r>
              <a:rPr lang="it-IT" sz="2000" dirty="0"/>
              <a:t>, neanche con il proprio medico di famiglia, ciò è accaduto nel 5% dei casi.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it-IT" sz="20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2000" dirty="0"/>
              <a:t>Il 5% dei pazienti </a:t>
            </a:r>
            <a:r>
              <a:rPr lang="it-IT" sz="2000" b="1" dirty="0"/>
              <a:t>non si è sentito capito da nessuno</a:t>
            </a:r>
            <a:r>
              <a:rPr lang="it-IT" sz="2000" dirty="0"/>
              <a:t>, né dalle varie figure sanitarie, né dai famigliari.</a:t>
            </a:r>
            <a:br>
              <a:rPr lang="it-IT" sz="2000" dirty="0"/>
            </a:br>
            <a:endParaRPr lang="it-IT" sz="20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2000" dirty="0"/>
              <a:t>È </a:t>
            </a:r>
            <a:r>
              <a:rPr lang="it-IT" sz="2000" b="1" dirty="0"/>
              <a:t>confermata la differenza di genere</a:t>
            </a:r>
            <a:r>
              <a:rPr lang="it-IT" sz="2000" dirty="0"/>
              <a:t>, sia nelle percentuali dei </a:t>
            </a:r>
            <a:r>
              <a:rPr lang="it-IT" sz="2000" b="1" dirty="0"/>
              <a:t>pazienti con dolore cronico divise per sesso </a:t>
            </a:r>
            <a:r>
              <a:rPr lang="it-IT" sz="2000" dirty="0"/>
              <a:t>(65% vs 48%), sia nel </a:t>
            </a:r>
            <a:r>
              <a:rPr lang="it-IT" sz="2000" b="1" dirty="0"/>
              <a:t>valore medio dell’</a:t>
            </a:r>
            <a:r>
              <a:rPr lang="it-IT" sz="2000" b="1" dirty="0" err="1"/>
              <a:t>intensita</a:t>
            </a:r>
            <a:r>
              <a:rPr lang="it-IT" sz="2000" b="1" dirty="0"/>
              <a:t>̀ </a:t>
            </a:r>
            <a:r>
              <a:rPr lang="it-IT" sz="2000" dirty="0"/>
              <a:t>del dolore dichiarato (6,83 vs 6,53) suggerendo che sarebbe opportuno </a:t>
            </a:r>
            <a:r>
              <a:rPr lang="it-IT" sz="2000" b="1" dirty="0"/>
              <a:t>modulare i percorsi terapeutici </a:t>
            </a:r>
            <a:r>
              <a:rPr lang="it-IT" sz="2000" dirty="0"/>
              <a:t>a seconda del sesso del paziente che abbiamo in cura. 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265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499C113E-CA63-5847-BA86-99D6C69ED1BA}"/>
              </a:ext>
            </a:extLst>
          </p:cNvPr>
          <p:cNvSpPr txBox="1"/>
          <p:nvPr/>
        </p:nvSpPr>
        <p:spPr>
          <a:xfrm>
            <a:off x="2830286" y="1857775"/>
            <a:ext cx="102035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i="1" dirty="0"/>
              <a:t>GRAZIE PER L’ATTENZIONE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xmlns="" id="{9B9F19D4-7E2A-4E4D-9C5B-34BFF48D2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843" y="3092449"/>
            <a:ext cx="2904313" cy="290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9F4AAAD2-5BEF-D846-8F09-A659220B3A93}"/>
              </a:ext>
            </a:extLst>
          </p:cNvPr>
          <p:cNvSpPr txBox="1"/>
          <p:nvPr/>
        </p:nvSpPr>
        <p:spPr>
          <a:xfrm>
            <a:off x="626533" y="1098248"/>
            <a:ext cx="112776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endParaRPr lang="it-IT" dirty="0"/>
          </a:p>
          <a:p>
            <a:endParaRPr lang="it-IT" sz="2800" dirty="0"/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t-IT" sz="2800" dirty="0"/>
              <a:t>Il dolore cronico è definito come il </a:t>
            </a:r>
            <a:r>
              <a:rPr lang="it-IT" sz="2800" b="1" dirty="0"/>
              <a:t>“dolore che si protrae oltre i tempi normali di guarigione di una lesione o di un’infiammazione, abitualmente 3-6 mesi, e che perdura per anni”.</a:t>
            </a:r>
          </a:p>
          <a:p>
            <a:endParaRPr lang="it-IT" sz="2800" b="1" dirty="0"/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t-IT" sz="2800" dirty="0"/>
              <a:t>È riconosciuto come </a:t>
            </a:r>
            <a:r>
              <a:rPr lang="it-IT" sz="2800" b="1" dirty="0"/>
              <a:t>vera e propria patologia </a:t>
            </a:r>
            <a:r>
              <a:rPr lang="it-IT" sz="2800" dirty="0"/>
              <a:t>a causa delle conseguenze invalidanti che comporta per la persona che ne soffre</a:t>
            </a:r>
          </a:p>
          <a:p>
            <a:endParaRPr lang="it-IT" sz="2800" dirty="0"/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t-IT" sz="2800" dirty="0"/>
              <a:t>In Italia un recente studio ha evidenziato la </a:t>
            </a:r>
            <a:r>
              <a:rPr lang="it-IT" sz="2800" b="1" dirty="0"/>
              <a:t>presenza di dolore cronico nel 21,7% della popolazione</a:t>
            </a:r>
            <a:r>
              <a:rPr lang="it-IT" sz="2800" dirty="0"/>
              <a:t>. (</a:t>
            </a:r>
            <a:r>
              <a:rPr lang="it-IT" sz="2000" i="1" dirty="0"/>
              <a:t>Fanelli G., 2012</a:t>
            </a:r>
            <a:r>
              <a:rPr lang="it-IT" sz="2800" dirty="0"/>
              <a:t>)</a:t>
            </a:r>
          </a:p>
          <a:p>
            <a:endParaRPr lang="it-IT" sz="2800" dirty="0"/>
          </a:p>
          <a:p>
            <a:endParaRPr lang="it-IT" sz="2800" dirty="0"/>
          </a:p>
          <a:p>
            <a:endParaRPr lang="it-IT" sz="2800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ACABF133-7162-7C4E-B3C7-BCE4AB8FB90E}"/>
              </a:ext>
            </a:extLst>
          </p:cNvPr>
          <p:cNvSpPr/>
          <p:nvPr/>
        </p:nvSpPr>
        <p:spPr>
          <a:xfrm>
            <a:off x="3389938" y="29402"/>
            <a:ext cx="54121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DOLORE CRONICO</a:t>
            </a:r>
          </a:p>
        </p:txBody>
      </p:sp>
    </p:spTree>
    <p:extLst>
      <p:ext uri="{BB962C8B-B14F-4D97-AF65-F5344CB8AC3E}">
        <p14:creationId xmlns:p14="http://schemas.microsoft.com/office/powerpoint/2010/main" val="93843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B1D11956-16AB-FF40-9EFF-4AAAD6F296AD}"/>
              </a:ext>
            </a:extLst>
          </p:cNvPr>
          <p:cNvSpPr/>
          <p:nvPr/>
        </p:nvSpPr>
        <p:spPr>
          <a:xfrm>
            <a:off x="-392856" y="156401"/>
            <a:ext cx="1297771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APPROCCIO AL PAZIENTE CON DOLORE CRONICO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xmlns="" id="{B4622CCF-27FE-2044-8FFA-63D7E0122616}"/>
              </a:ext>
            </a:extLst>
          </p:cNvPr>
          <p:cNvGrpSpPr/>
          <p:nvPr/>
        </p:nvGrpSpPr>
        <p:grpSpPr>
          <a:xfrm>
            <a:off x="767333" y="2037962"/>
            <a:ext cx="1170800" cy="1672570"/>
            <a:chOff x="0" y="2047"/>
            <a:chExt cx="1170800" cy="1672570"/>
          </a:xfrm>
        </p:grpSpPr>
        <p:sp>
          <p:nvSpPr>
            <p:cNvPr id="10" name="Mostrina 9">
              <a:extLst>
                <a:ext uri="{FF2B5EF4-FFF2-40B4-BE49-F238E27FC236}">
                  <a16:creationId xmlns:a16="http://schemas.microsoft.com/office/drawing/2014/main" xmlns="" id="{C30D75A5-D609-CE4E-9E6A-67C6E96520FA}"/>
                </a:ext>
              </a:extLst>
            </p:cNvPr>
            <p:cNvSpPr/>
            <p:nvPr/>
          </p:nvSpPr>
          <p:spPr>
            <a:xfrm rot="5400000">
              <a:off x="-250885" y="252932"/>
              <a:ext cx="1672570" cy="1170799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Mostrina 4">
              <a:extLst>
                <a:ext uri="{FF2B5EF4-FFF2-40B4-BE49-F238E27FC236}">
                  <a16:creationId xmlns:a16="http://schemas.microsoft.com/office/drawing/2014/main" xmlns="" id="{0C91ACD2-641E-324C-8F85-7F7AE08E02C1}"/>
                </a:ext>
              </a:extLst>
            </p:cNvPr>
            <p:cNvSpPr txBox="1"/>
            <p:nvPr/>
          </p:nvSpPr>
          <p:spPr>
            <a:xfrm>
              <a:off x="1" y="587447"/>
              <a:ext cx="1170799" cy="5017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600" kern="1200" dirty="0"/>
                <a:t>ANAMNESI</a:t>
              </a:r>
            </a:p>
          </p:txBody>
        </p:sp>
      </p:grpSp>
      <p:sp>
        <p:nvSpPr>
          <p:cNvPr id="12" name="Rettangolo con angoli arrotondati sullo stesso lato 11">
            <a:extLst>
              <a:ext uri="{FF2B5EF4-FFF2-40B4-BE49-F238E27FC236}">
                <a16:creationId xmlns:a16="http://schemas.microsoft.com/office/drawing/2014/main" xmlns="" id="{C4B38BC3-8B03-4642-91C8-C385EA36DEF8}"/>
              </a:ext>
            </a:extLst>
          </p:cNvPr>
          <p:cNvSpPr/>
          <p:nvPr/>
        </p:nvSpPr>
        <p:spPr>
          <a:xfrm rot="5400000">
            <a:off x="5552417" y="-1555006"/>
            <a:ext cx="1087170" cy="8315737"/>
          </a:xfrm>
          <a:prstGeom prst="round2Same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id="{ADBEA241-1D97-3042-9D70-55283C492979}"/>
              </a:ext>
            </a:extLst>
          </p:cNvPr>
          <p:cNvSpPr txBox="1"/>
          <p:nvPr/>
        </p:nvSpPr>
        <p:spPr>
          <a:xfrm>
            <a:off x="2131098" y="2300196"/>
            <a:ext cx="5653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SCOPO DIAGNOSTICO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SCOPO TERAPEUTICO</a:t>
            </a:r>
          </a:p>
        </p:txBody>
      </p:sp>
      <p:grpSp>
        <p:nvGrpSpPr>
          <p:cNvPr id="14" name="Gruppo 13">
            <a:extLst>
              <a:ext uri="{FF2B5EF4-FFF2-40B4-BE49-F238E27FC236}">
                <a16:creationId xmlns:a16="http://schemas.microsoft.com/office/drawing/2014/main" xmlns="" id="{CA147F2F-A2F1-C345-BFE8-47B5F4185BA0}"/>
              </a:ext>
            </a:extLst>
          </p:cNvPr>
          <p:cNvGrpSpPr/>
          <p:nvPr/>
        </p:nvGrpSpPr>
        <p:grpSpPr>
          <a:xfrm>
            <a:off x="767333" y="3547503"/>
            <a:ext cx="1170800" cy="1672570"/>
            <a:chOff x="0" y="1481323"/>
            <a:chExt cx="1170800" cy="1672570"/>
          </a:xfrm>
        </p:grpSpPr>
        <p:sp>
          <p:nvSpPr>
            <p:cNvPr id="16" name="Mostrina 15">
              <a:extLst>
                <a:ext uri="{FF2B5EF4-FFF2-40B4-BE49-F238E27FC236}">
                  <a16:creationId xmlns:a16="http://schemas.microsoft.com/office/drawing/2014/main" xmlns="" id="{177603E7-A4EE-9C44-A712-6EA7AA2A9C9F}"/>
                </a:ext>
              </a:extLst>
            </p:cNvPr>
            <p:cNvSpPr/>
            <p:nvPr/>
          </p:nvSpPr>
          <p:spPr>
            <a:xfrm rot="5400000">
              <a:off x="-250885" y="1732208"/>
              <a:ext cx="1672570" cy="1170799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Mostrina 4">
              <a:extLst>
                <a:ext uri="{FF2B5EF4-FFF2-40B4-BE49-F238E27FC236}">
                  <a16:creationId xmlns:a16="http://schemas.microsoft.com/office/drawing/2014/main" xmlns="" id="{DF126D9A-CDBD-4246-90A3-0FB69908C92E}"/>
                </a:ext>
              </a:extLst>
            </p:cNvPr>
            <p:cNvSpPr txBox="1"/>
            <p:nvPr/>
          </p:nvSpPr>
          <p:spPr>
            <a:xfrm>
              <a:off x="1" y="2066723"/>
              <a:ext cx="1170799" cy="5017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600" kern="1200" dirty="0"/>
                <a:t>ESAME OBIETTIVO</a:t>
              </a:r>
            </a:p>
          </p:txBody>
        </p:sp>
      </p:grpSp>
      <p:sp>
        <p:nvSpPr>
          <p:cNvPr id="15" name="Rettangolo con angoli arrotondati sullo stesso lato 14">
            <a:extLst>
              <a:ext uri="{FF2B5EF4-FFF2-40B4-BE49-F238E27FC236}">
                <a16:creationId xmlns:a16="http://schemas.microsoft.com/office/drawing/2014/main" xmlns="" id="{8C22E295-08A5-BE48-987C-3DD9D4583D9B}"/>
              </a:ext>
            </a:extLst>
          </p:cNvPr>
          <p:cNvSpPr/>
          <p:nvPr/>
        </p:nvSpPr>
        <p:spPr>
          <a:xfrm rot="5400000">
            <a:off x="5552415" y="-66780"/>
            <a:ext cx="1087170" cy="8315737"/>
          </a:xfrm>
          <a:prstGeom prst="round2Same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730FF701-F51B-FA4E-AA63-6F5C0B06F94D}"/>
              </a:ext>
            </a:extLst>
          </p:cNvPr>
          <p:cNvSpPr txBox="1"/>
          <p:nvPr/>
        </p:nvSpPr>
        <p:spPr>
          <a:xfrm>
            <a:off x="2161975" y="3809737"/>
            <a:ext cx="5341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DOLORE SOMATICO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DOLORE NEUROPATICO</a:t>
            </a: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xmlns="" id="{8F7126B5-257C-B045-8BAA-EFADBBBB7BB2}"/>
              </a:ext>
            </a:extLst>
          </p:cNvPr>
          <p:cNvGrpSpPr/>
          <p:nvPr/>
        </p:nvGrpSpPr>
        <p:grpSpPr>
          <a:xfrm>
            <a:off x="767333" y="5098857"/>
            <a:ext cx="1170800" cy="1672570"/>
            <a:chOff x="0" y="2960599"/>
            <a:chExt cx="1170800" cy="1672570"/>
          </a:xfrm>
        </p:grpSpPr>
        <p:sp>
          <p:nvSpPr>
            <p:cNvPr id="20" name="Mostrina 19">
              <a:extLst>
                <a:ext uri="{FF2B5EF4-FFF2-40B4-BE49-F238E27FC236}">
                  <a16:creationId xmlns:a16="http://schemas.microsoft.com/office/drawing/2014/main" xmlns="" id="{FD757555-A91E-B349-9C8F-6B175CB522A4}"/>
                </a:ext>
              </a:extLst>
            </p:cNvPr>
            <p:cNvSpPr/>
            <p:nvPr/>
          </p:nvSpPr>
          <p:spPr>
            <a:xfrm rot="5400000">
              <a:off x="-250885" y="3211484"/>
              <a:ext cx="1672570" cy="1170799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Mostrina 4">
              <a:extLst>
                <a:ext uri="{FF2B5EF4-FFF2-40B4-BE49-F238E27FC236}">
                  <a16:creationId xmlns:a16="http://schemas.microsoft.com/office/drawing/2014/main" xmlns="" id="{F3BF42A4-A998-6941-AFCE-ED7E16DD4CFB}"/>
                </a:ext>
              </a:extLst>
            </p:cNvPr>
            <p:cNvSpPr txBox="1"/>
            <p:nvPr/>
          </p:nvSpPr>
          <p:spPr>
            <a:xfrm>
              <a:off x="1" y="3545999"/>
              <a:ext cx="1170799" cy="5017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600" kern="1200" dirty="0"/>
                <a:t>SCELTA TERAPEUTICA</a:t>
              </a:r>
            </a:p>
          </p:txBody>
        </p:sp>
      </p:grpSp>
      <p:sp>
        <p:nvSpPr>
          <p:cNvPr id="19" name="Rettangolo con angoli arrotondati sullo stesso lato 18">
            <a:extLst>
              <a:ext uri="{FF2B5EF4-FFF2-40B4-BE49-F238E27FC236}">
                <a16:creationId xmlns:a16="http://schemas.microsoft.com/office/drawing/2014/main" xmlns="" id="{33B717E1-82E2-9149-86B8-57A86DC9286B}"/>
              </a:ext>
            </a:extLst>
          </p:cNvPr>
          <p:cNvSpPr/>
          <p:nvPr/>
        </p:nvSpPr>
        <p:spPr>
          <a:xfrm rot="5400000">
            <a:off x="5552415" y="1484574"/>
            <a:ext cx="1087170" cy="8315737"/>
          </a:xfrm>
          <a:prstGeom prst="round2Same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75552B06-99B3-5347-8001-AD520C9BFC08}"/>
              </a:ext>
            </a:extLst>
          </p:cNvPr>
          <p:cNvSpPr txBox="1"/>
          <p:nvPr/>
        </p:nvSpPr>
        <p:spPr>
          <a:xfrm>
            <a:off x="2161975" y="5361091"/>
            <a:ext cx="5341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TERAPIA EX NOVO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MODIFICA TERAPIA PRECEDENTE</a:t>
            </a:r>
          </a:p>
        </p:txBody>
      </p:sp>
    </p:spTree>
    <p:extLst>
      <p:ext uri="{BB962C8B-B14F-4D97-AF65-F5344CB8AC3E}">
        <p14:creationId xmlns:p14="http://schemas.microsoft.com/office/powerpoint/2010/main" val="102977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184E64C9-B6DA-EF42-BF03-BE0BA3D6C636}"/>
              </a:ext>
            </a:extLst>
          </p:cNvPr>
          <p:cNvSpPr/>
          <p:nvPr/>
        </p:nvSpPr>
        <p:spPr>
          <a:xfrm>
            <a:off x="2839308" y="0"/>
            <a:ext cx="65133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SCOPO DELLO</a:t>
            </a:r>
            <a:r>
              <a:rPr lang="it-IT" sz="5400" b="1" cap="none" spc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it-IT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STUDIO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BD413133-E59C-6A46-A8E0-3D26B71771F3}"/>
              </a:ext>
            </a:extLst>
          </p:cNvPr>
          <p:cNvSpPr txBox="1"/>
          <p:nvPr/>
        </p:nvSpPr>
        <p:spPr>
          <a:xfrm>
            <a:off x="406399" y="969648"/>
            <a:ext cx="113792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2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3200" dirty="0"/>
              <a:t>Verificare la </a:t>
            </a:r>
            <a:r>
              <a:rPr lang="it-IT" sz="3200" b="1" dirty="0"/>
              <a:t>prevalenza</a:t>
            </a:r>
            <a:r>
              <a:rPr lang="it-IT" sz="3200" dirty="0"/>
              <a:t>,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3200" dirty="0"/>
              <a:t>Verificare il </a:t>
            </a:r>
            <a:r>
              <a:rPr lang="it-IT" sz="3200" b="1" dirty="0"/>
              <a:t>trattamento</a:t>
            </a:r>
            <a:r>
              <a:rPr lang="it-IT" sz="3200" dirty="0"/>
              <a:t>,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3200" dirty="0"/>
              <a:t>Verificare </a:t>
            </a:r>
            <a:r>
              <a:rPr lang="it-IT" sz="3200" b="1" dirty="0"/>
              <a:t>l’impatto sulla vita quotidiana </a:t>
            </a:r>
            <a:r>
              <a:rPr lang="it-IT" sz="3200" dirty="0"/>
              <a:t>del dolore cronico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3200" dirty="0"/>
              <a:t>Verificare eventuali </a:t>
            </a:r>
            <a:r>
              <a:rPr lang="it-IT" sz="3200" b="1" dirty="0"/>
              <a:t>differenze di genere</a:t>
            </a:r>
            <a:endParaRPr lang="it-IT" sz="32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it-IT" sz="2000" dirty="0"/>
          </a:p>
          <a:p>
            <a:r>
              <a:rPr lang="it-IT" sz="2800" b="1" dirty="0"/>
              <a:t>CAMPIONE DI RIFERIMENTO</a:t>
            </a:r>
            <a:r>
              <a:rPr lang="it-IT" sz="2000" b="1" dirty="0"/>
              <a:t>:</a:t>
            </a:r>
            <a:r>
              <a:rPr lang="it-IT" sz="2000" dirty="0"/>
              <a:t> </a:t>
            </a:r>
            <a:r>
              <a:rPr lang="it-IT" sz="2400" dirty="0"/>
              <a:t>pazienti reclutati in studi di Medicina Generale sul territorio ligure.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5EFCE63D-C4D0-7647-9BBA-2535068BA4A3}"/>
              </a:ext>
            </a:extLst>
          </p:cNvPr>
          <p:cNvSpPr txBox="1"/>
          <p:nvPr/>
        </p:nvSpPr>
        <p:spPr>
          <a:xfrm>
            <a:off x="406399" y="4949372"/>
            <a:ext cx="109002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STUDIO DI RIFERIMENTO: </a:t>
            </a:r>
            <a:r>
              <a:rPr lang="it-IT" sz="2400" i="1" dirty="0"/>
              <a:t>«</a:t>
            </a:r>
            <a:r>
              <a:rPr lang="it-IT" sz="2400" i="1" dirty="0" err="1"/>
              <a:t>Survey</a:t>
            </a:r>
            <a:r>
              <a:rPr lang="it-IT" sz="2400" i="1" dirty="0"/>
              <a:t> of </a:t>
            </a:r>
            <a:r>
              <a:rPr lang="it-IT" sz="2400" i="1" dirty="0" err="1"/>
              <a:t>chronic</a:t>
            </a:r>
            <a:r>
              <a:rPr lang="it-IT" sz="2400" i="1" dirty="0"/>
              <a:t> </a:t>
            </a:r>
            <a:r>
              <a:rPr lang="it-IT" sz="2400" i="1" dirty="0" err="1"/>
              <a:t>Pain</a:t>
            </a:r>
            <a:r>
              <a:rPr lang="it-IT" sz="2400" i="1" dirty="0"/>
              <a:t> in Europe: </a:t>
            </a:r>
            <a:r>
              <a:rPr lang="it-IT" sz="2400" i="1" dirty="0" err="1"/>
              <a:t>Prevalence</a:t>
            </a:r>
            <a:r>
              <a:rPr lang="it-IT" sz="2400" i="1" dirty="0"/>
              <a:t>, impact on </a:t>
            </a:r>
            <a:r>
              <a:rPr lang="it-IT" sz="2400" i="1" dirty="0" err="1"/>
              <a:t>daily</a:t>
            </a:r>
            <a:r>
              <a:rPr lang="it-IT" sz="2400" i="1" dirty="0"/>
              <a:t> life and treatment» </a:t>
            </a:r>
            <a:r>
              <a:rPr lang="it-IT" i="1" dirty="0"/>
              <a:t>(</a:t>
            </a:r>
            <a:r>
              <a:rPr lang="it-IT" i="1" dirty="0" err="1"/>
              <a:t>Breivik</a:t>
            </a:r>
            <a:r>
              <a:rPr lang="it-IT" i="1" dirty="0"/>
              <a:t> et al., 2006)</a:t>
            </a:r>
          </a:p>
          <a:p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48185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64E95830-1A32-694D-889C-46882EAA23F3}"/>
              </a:ext>
            </a:extLst>
          </p:cNvPr>
          <p:cNvSpPr/>
          <p:nvPr/>
        </p:nvSpPr>
        <p:spPr>
          <a:xfrm>
            <a:off x="2936614" y="0"/>
            <a:ext cx="6318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MATERIALI E METODI</a:t>
            </a:r>
          </a:p>
        </p:txBody>
      </p:sp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xmlns="" id="{6FC56D9D-8C8D-324F-B77E-474B2B2488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2545959"/>
              </p:ext>
            </p:extLst>
          </p:nvPr>
        </p:nvGraphicFramePr>
        <p:xfrm>
          <a:off x="379150" y="1741712"/>
          <a:ext cx="5322389" cy="337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xmlns="" id="{A96EBBA8-5057-7B46-AAB6-1D34F9BDC0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496418"/>
              </p:ext>
            </p:extLst>
          </p:nvPr>
        </p:nvGraphicFramePr>
        <p:xfrm>
          <a:off x="6096000" y="1741713"/>
          <a:ext cx="5322389" cy="3374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1B864057-4C8A-6F42-A355-4545581BD8D3}"/>
              </a:ext>
            </a:extLst>
          </p:cNvPr>
          <p:cNvSpPr txBox="1"/>
          <p:nvPr/>
        </p:nvSpPr>
        <p:spPr>
          <a:xfrm>
            <a:off x="1591889" y="1103080"/>
            <a:ext cx="3599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u="sng" dirty="0"/>
              <a:t>STUDIO DI BREIVIK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A9F905E5-8482-FA42-A794-503FA09A4D7B}"/>
              </a:ext>
            </a:extLst>
          </p:cNvPr>
          <p:cNvSpPr txBox="1"/>
          <p:nvPr/>
        </p:nvSpPr>
        <p:spPr>
          <a:xfrm>
            <a:off x="7160622" y="1103080"/>
            <a:ext cx="3193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u="sng" dirty="0"/>
              <a:t>NOSTRO STUDIO</a:t>
            </a:r>
          </a:p>
        </p:txBody>
      </p:sp>
      <p:sp>
        <p:nvSpPr>
          <p:cNvPr id="14" name="Freccia curva 13">
            <a:extLst>
              <a:ext uri="{FF2B5EF4-FFF2-40B4-BE49-F238E27FC236}">
                <a16:creationId xmlns:a16="http://schemas.microsoft.com/office/drawing/2014/main" xmlns="" id="{F2F2BE6D-E20A-7642-BCF7-C0C43E98A2B5}"/>
              </a:ext>
            </a:extLst>
          </p:cNvPr>
          <p:cNvSpPr/>
          <p:nvPr/>
        </p:nvSpPr>
        <p:spPr>
          <a:xfrm rot="10800000">
            <a:off x="10353765" y="5151956"/>
            <a:ext cx="684419" cy="75416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7" name="Freccia curva 16">
            <a:extLst>
              <a:ext uri="{FF2B5EF4-FFF2-40B4-BE49-F238E27FC236}">
                <a16:creationId xmlns:a16="http://schemas.microsoft.com/office/drawing/2014/main" xmlns="" id="{19C79F4E-F1F6-8B44-AE9B-015A67D01BE9}"/>
              </a:ext>
            </a:extLst>
          </p:cNvPr>
          <p:cNvSpPr/>
          <p:nvPr/>
        </p:nvSpPr>
        <p:spPr>
          <a:xfrm rot="10800000">
            <a:off x="907470" y="5148510"/>
            <a:ext cx="684419" cy="754161"/>
          </a:xfrm>
          <a:prstGeom prst="bent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xmlns="" id="{E7FB60EE-EAD7-DD45-960D-844A063A9BF9}"/>
              </a:ext>
            </a:extLst>
          </p:cNvPr>
          <p:cNvGrpSpPr/>
          <p:nvPr/>
        </p:nvGrpSpPr>
        <p:grpSpPr>
          <a:xfrm>
            <a:off x="1773935" y="5407392"/>
            <a:ext cx="8284465" cy="1054554"/>
            <a:chOff x="0" y="0"/>
            <a:chExt cx="5322389" cy="1054554"/>
          </a:xfrm>
        </p:grpSpPr>
        <p:sp>
          <p:nvSpPr>
            <p:cNvPr id="19" name="Rettangolo con angoli arrotondati 18">
              <a:extLst>
                <a:ext uri="{FF2B5EF4-FFF2-40B4-BE49-F238E27FC236}">
                  <a16:creationId xmlns:a16="http://schemas.microsoft.com/office/drawing/2014/main" xmlns="" id="{8B4C27EB-DAEA-A448-BEB6-AC8B99BFFAFA}"/>
                </a:ext>
              </a:extLst>
            </p:cNvPr>
            <p:cNvSpPr/>
            <p:nvPr/>
          </p:nvSpPr>
          <p:spPr>
            <a:xfrm>
              <a:off x="0" y="0"/>
              <a:ext cx="5322389" cy="1054554"/>
            </a:xfrm>
            <a:prstGeom prst="roundRect">
              <a:avLst>
                <a:gd name="adj" fmla="val 10000"/>
              </a:avLst>
            </a:prstGeom>
            <a:no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xmlns="" id="{74343EA7-1FAC-2B4A-8732-78B6557C865F}"/>
                </a:ext>
              </a:extLst>
            </p:cNvPr>
            <p:cNvSpPr txBox="1"/>
            <p:nvPr/>
          </p:nvSpPr>
          <p:spPr>
            <a:xfrm>
              <a:off x="39888" y="0"/>
              <a:ext cx="5282499" cy="10545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t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100" kern="1200" dirty="0">
                  <a:solidFill>
                    <a:schemeClr val="tx1"/>
                  </a:solidFill>
                </a:rPr>
                <a:t>CUT-OFF</a:t>
              </a:r>
              <a:endParaRPr lang="it-IT" sz="2100" dirty="0">
                <a:solidFill>
                  <a:schemeClr val="tx1"/>
                </a:solidFill>
              </a:endParaRPr>
            </a:p>
            <a:p>
              <a:pPr marL="342900" lvl="0" indent="-342900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it-IT" sz="1600" kern="1200" dirty="0">
                  <a:solidFill>
                    <a:schemeClr val="tx1"/>
                  </a:solidFill>
                </a:rPr>
                <a:t>Età maggiore di 18 anni, presenza di dolore da almeno 6 mesi, intensità del dolore valutabile almeno 5 su una scala da 1 a 10</a:t>
              </a:r>
            </a:p>
            <a:p>
              <a:pPr lvl="0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1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868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39246F55-D7BB-D944-9FC3-3303319B1C37}"/>
              </a:ext>
            </a:extLst>
          </p:cNvPr>
          <p:cNvSpPr/>
          <p:nvPr/>
        </p:nvSpPr>
        <p:spPr>
          <a:xfrm>
            <a:off x="906077" y="0"/>
            <a:ext cx="99154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CARATTERISTICHE DEL CAMPIONE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9680F9F7-8DCF-4046-9092-6715A06EB0FC}"/>
              </a:ext>
            </a:extLst>
          </p:cNvPr>
          <p:cNvSpPr txBox="1"/>
          <p:nvPr/>
        </p:nvSpPr>
        <p:spPr>
          <a:xfrm>
            <a:off x="1384953" y="1122493"/>
            <a:ext cx="3599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u="sng" dirty="0"/>
              <a:t>STUDIO DI BREIVIK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xmlns="" id="{70C82C44-0400-854E-9358-8A7CFB9CFEB2}"/>
              </a:ext>
            </a:extLst>
          </p:cNvPr>
          <p:cNvSpPr txBox="1"/>
          <p:nvPr/>
        </p:nvSpPr>
        <p:spPr>
          <a:xfrm>
            <a:off x="7613904" y="1145455"/>
            <a:ext cx="3193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u="sng" dirty="0"/>
              <a:t>NOSTRO STUDIO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5D15F324-A1C8-AF40-A8D1-7181E33C7E0F}"/>
              </a:ext>
            </a:extLst>
          </p:cNvPr>
          <p:cNvSpPr txBox="1"/>
          <p:nvPr/>
        </p:nvSpPr>
        <p:spPr>
          <a:xfrm>
            <a:off x="4578096" y="2450592"/>
            <a:ext cx="3035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SESSO DEI PARTECIPANTI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xmlns="" id="{CC69401C-8364-854B-ABC1-CC7289B2679E}"/>
              </a:ext>
            </a:extLst>
          </p:cNvPr>
          <p:cNvSpPr txBox="1"/>
          <p:nvPr/>
        </p:nvSpPr>
        <p:spPr>
          <a:xfrm>
            <a:off x="4578096" y="3886413"/>
            <a:ext cx="3035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PREVALENZA DOLORE CRONICO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xmlns="" id="{C522312C-41E5-D94B-8EE9-BC17FE9AB084}"/>
              </a:ext>
            </a:extLst>
          </p:cNvPr>
          <p:cNvSpPr txBox="1"/>
          <p:nvPr/>
        </p:nvSpPr>
        <p:spPr>
          <a:xfrm>
            <a:off x="4578096" y="5312434"/>
            <a:ext cx="3035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ETÁ MEDIA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2F672957-77B9-434D-B328-0C03ACFA9BB6}"/>
              </a:ext>
            </a:extLst>
          </p:cNvPr>
          <p:cNvSpPr txBox="1"/>
          <p:nvPr/>
        </p:nvSpPr>
        <p:spPr>
          <a:xfrm>
            <a:off x="1920240" y="2382670"/>
            <a:ext cx="221284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dirty="0"/>
              <a:t>56% Donne</a:t>
            </a: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dirty="0"/>
              <a:t>44% Uomini</a:t>
            </a:r>
          </a:p>
          <a:p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5A483D36-158E-114C-A118-90E940E94547}"/>
              </a:ext>
            </a:extLst>
          </p:cNvPr>
          <p:cNvSpPr txBox="1"/>
          <p:nvPr/>
        </p:nvSpPr>
        <p:spPr>
          <a:xfrm>
            <a:off x="8522208" y="2319787"/>
            <a:ext cx="159105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dirty="0"/>
              <a:t>58% Donne</a:t>
            </a: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dirty="0"/>
              <a:t>42% Uomini</a:t>
            </a:r>
          </a:p>
          <a:p>
            <a:endParaRPr lang="it-IT" dirty="0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xmlns="" id="{2CE694A8-3207-2F44-BF7A-477D52CCC451}"/>
              </a:ext>
            </a:extLst>
          </p:cNvPr>
          <p:cNvSpPr txBox="1"/>
          <p:nvPr/>
        </p:nvSpPr>
        <p:spPr>
          <a:xfrm>
            <a:off x="2340864" y="3886413"/>
            <a:ext cx="13716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dirty="0"/>
              <a:t>(IN ITALIA)</a:t>
            </a: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dirty="0"/>
              <a:t>26% </a:t>
            </a:r>
          </a:p>
          <a:p>
            <a:endParaRPr lang="it-IT" dirty="0"/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xmlns="" id="{4338E14A-0FA0-0647-9ADB-A0198EC85362}"/>
              </a:ext>
            </a:extLst>
          </p:cNvPr>
          <p:cNvSpPr txBox="1"/>
          <p:nvPr/>
        </p:nvSpPr>
        <p:spPr>
          <a:xfrm>
            <a:off x="8631936" y="3852514"/>
            <a:ext cx="13716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dirty="0"/>
              <a:t>(IN LIGURIA)</a:t>
            </a: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dirty="0"/>
              <a:t>49% </a:t>
            </a:r>
          </a:p>
          <a:p>
            <a:endParaRPr lang="it-IT" dirty="0"/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xmlns="" id="{A69A75C5-C92C-E946-A5BC-17AA654DAF14}"/>
              </a:ext>
            </a:extLst>
          </p:cNvPr>
          <p:cNvSpPr txBox="1"/>
          <p:nvPr/>
        </p:nvSpPr>
        <p:spPr>
          <a:xfrm>
            <a:off x="2404872" y="5250442"/>
            <a:ext cx="124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47,8 anni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xmlns="" id="{D816E3D2-78D6-6D4E-8170-900D62A8CC38}"/>
              </a:ext>
            </a:extLst>
          </p:cNvPr>
          <p:cNvSpPr txBox="1"/>
          <p:nvPr/>
        </p:nvSpPr>
        <p:spPr>
          <a:xfrm>
            <a:off x="8778240" y="5250442"/>
            <a:ext cx="1072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60,5 anni</a:t>
            </a:r>
          </a:p>
        </p:txBody>
      </p:sp>
      <p:sp>
        <p:nvSpPr>
          <p:cNvPr id="35" name="Freccia destra 34">
            <a:extLst>
              <a:ext uri="{FF2B5EF4-FFF2-40B4-BE49-F238E27FC236}">
                <a16:creationId xmlns:a16="http://schemas.microsoft.com/office/drawing/2014/main" xmlns="" id="{08F736E5-BB97-4A45-A605-4E2715ACDE07}"/>
              </a:ext>
            </a:extLst>
          </p:cNvPr>
          <p:cNvSpPr/>
          <p:nvPr/>
        </p:nvSpPr>
        <p:spPr>
          <a:xfrm>
            <a:off x="7514846" y="2473554"/>
            <a:ext cx="694944" cy="33086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Freccia destra 35">
            <a:extLst>
              <a:ext uri="{FF2B5EF4-FFF2-40B4-BE49-F238E27FC236}">
                <a16:creationId xmlns:a16="http://schemas.microsoft.com/office/drawing/2014/main" xmlns="" id="{7950464A-BBCD-F144-94F8-3D5AA5D658DF}"/>
              </a:ext>
            </a:extLst>
          </p:cNvPr>
          <p:cNvSpPr/>
          <p:nvPr/>
        </p:nvSpPr>
        <p:spPr>
          <a:xfrm>
            <a:off x="7514846" y="4028239"/>
            <a:ext cx="694944" cy="33086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Freccia destra 37">
            <a:extLst>
              <a:ext uri="{FF2B5EF4-FFF2-40B4-BE49-F238E27FC236}">
                <a16:creationId xmlns:a16="http://schemas.microsoft.com/office/drawing/2014/main" xmlns="" id="{1047AE25-94DF-2C45-82F7-368E41F39EF3}"/>
              </a:ext>
            </a:extLst>
          </p:cNvPr>
          <p:cNvSpPr/>
          <p:nvPr/>
        </p:nvSpPr>
        <p:spPr>
          <a:xfrm>
            <a:off x="7506152" y="5347059"/>
            <a:ext cx="694944" cy="33086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Freccia destra 38">
            <a:extLst>
              <a:ext uri="{FF2B5EF4-FFF2-40B4-BE49-F238E27FC236}">
                <a16:creationId xmlns:a16="http://schemas.microsoft.com/office/drawing/2014/main" xmlns="" id="{A963060C-DA7E-C746-8923-4E9DAC6ED245}"/>
              </a:ext>
            </a:extLst>
          </p:cNvPr>
          <p:cNvSpPr/>
          <p:nvPr/>
        </p:nvSpPr>
        <p:spPr>
          <a:xfrm>
            <a:off x="3982212" y="2498764"/>
            <a:ext cx="694944" cy="33086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Freccia destra 40">
            <a:extLst>
              <a:ext uri="{FF2B5EF4-FFF2-40B4-BE49-F238E27FC236}">
                <a16:creationId xmlns:a16="http://schemas.microsoft.com/office/drawing/2014/main" xmlns="" id="{339831A5-8BC2-9E4B-95A7-6A2129B900F6}"/>
              </a:ext>
            </a:extLst>
          </p:cNvPr>
          <p:cNvSpPr/>
          <p:nvPr/>
        </p:nvSpPr>
        <p:spPr>
          <a:xfrm>
            <a:off x="3976430" y="3997204"/>
            <a:ext cx="694944" cy="33086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Freccia destra 41">
            <a:extLst>
              <a:ext uri="{FF2B5EF4-FFF2-40B4-BE49-F238E27FC236}">
                <a16:creationId xmlns:a16="http://schemas.microsoft.com/office/drawing/2014/main" xmlns="" id="{2EB831EA-883C-9146-A8EF-6ED8E7EF2A62}"/>
              </a:ext>
            </a:extLst>
          </p:cNvPr>
          <p:cNvSpPr/>
          <p:nvPr/>
        </p:nvSpPr>
        <p:spPr>
          <a:xfrm>
            <a:off x="3974010" y="5381684"/>
            <a:ext cx="694944" cy="33086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xmlns="" id="{A48BAE92-DDA2-AF42-A75B-052F4EB68F0E}"/>
              </a:ext>
            </a:extLst>
          </p:cNvPr>
          <p:cNvSpPr txBox="1"/>
          <p:nvPr/>
        </p:nvSpPr>
        <p:spPr>
          <a:xfrm>
            <a:off x="2479040" y="6110783"/>
            <a:ext cx="28265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/>
              <a:t>2005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xmlns="" id="{7A0485EC-4653-2E4E-9DF5-BBA84442346F}"/>
              </a:ext>
            </a:extLst>
          </p:cNvPr>
          <p:cNvSpPr txBox="1"/>
          <p:nvPr/>
        </p:nvSpPr>
        <p:spPr>
          <a:xfrm>
            <a:off x="8397240" y="6110783"/>
            <a:ext cx="2826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/>
              <a:t>2020</a:t>
            </a:r>
          </a:p>
          <a:p>
            <a:endParaRPr lang="it-IT" sz="3000" b="1" dirty="0"/>
          </a:p>
        </p:txBody>
      </p:sp>
      <p:sp>
        <p:nvSpPr>
          <p:cNvPr id="48" name="Cornice 47">
            <a:extLst>
              <a:ext uri="{FF2B5EF4-FFF2-40B4-BE49-F238E27FC236}">
                <a16:creationId xmlns:a16="http://schemas.microsoft.com/office/drawing/2014/main" xmlns="" id="{221E2A77-4380-3E49-9FC5-7E3DC7BFE91C}"/>
              </a:ext>
            </a:extLst>
          </p:cNvPr>
          <p:cNvSpPr/>
          <p:nvPr/>
        </p:nvSpPr>
        <p:spPr>
          <a:xfrm>
            <a:off x="2078736" y="2166879"/>
            <a:ext cx="1749552" cy="1185626"/>
          </a:xfrm>
          <a:prstGeom prst="frame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49" name="Ovale 48">
            <a:extLst>
              <a:ext uri="{FF2B5EF4-FFF2-40B4-BE49-F238E27FC236}">
                <a16:creationId xmlns:a16="http://schemas.microsoft.com/office/drawing/2014/main" xmlns="" id="{4040BD61-7376-2B41-A79C-59F20E90DA39}"/>
              </a:ext>
            </a:extLst>
          </p:cNvPr>
          <p:cNvSpPr/>
          <p:nvPr/>
        </p:nvSpPr>
        <p:spPr>
          <a:xfrm>
            <a:off x="2078736" y="2218455"/>
            <a:ext cx="1744980" cy="1010833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0" name="Ovale 49">
            <a:extLst>
              <a:ext uri="{FF2B5EF4-FFF2-40B4-BE49-F238E27FC236}">
                <a16:creationId xmlns:a16="http://schemas.microsoft.com/office/drawing/2014/main" xmlns="" id="{D38E3F95-AA55-D341-9041-A5D5D05B852F}"/>
              </a:ext>
            </a:extLst>
          </p:cNvPr>
          <p:cNvSpPr/>
          <p:nvPr/>
        </p:nvSpPr>
        <p:spPr>
          <a:xfrm>
            <a:off x="2127168" y="3681678"/>
            <a:ext cx="1744980" cy="1010833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1" name="Ovale 50">
            <a:extLst>
              <a:ext uri="{FF2B5EF4-FFF2-40B4-BE49-F238E27FC236}">
                <a16:creationId xmlns:a16="http://schemas.microsoft.com/office/drawing/2014/main" xmlns="" id="{A2B09C33-6CD6-C04F-A717-FBFAF962AC85}"/>
              </a:ext>
            </a:extLst>
          </p:cNvPr>
          <p:cNvSpPr/>
          <p:nvPr/>
        </p:nvSpPr>
        <p:spPr>
          <a:xfrm>
            <a:off x="2028444" y="4929691"/>
            <a:ext cx="1744980" cy="1010833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Ovale 51">
            <a:extLst>
              <a:ext uri="{FF2B5EF4-FFF2-40B4-BE49-F238E27FC236}">
                <a16:creationId xmlns:a16="http://schemas.microsoft.com/office/drawing/2014/main" xmlns="" id="{47D2D733-F84B-7940-AD01-04B2422FF8A4}"/>
              </a:ext>
            </a:extLst>
          </p:cNvPr>
          <p:cNvSpPr/>
          <p:nvPr/>
        </p:nvSpPr>
        <p:spPr>
          <a:xfrm>
            <a:off x="8397240" y="2186218"/>
            <a:ext cx="1744980" cy="1010833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Ovale 52">
            <a:extLst>
              <a:ext uri="{FF2B5EF4-FFF2-40B4-BE49-F238E27FC236}">
                <a16:creationId xmlns:a16="http://schemas.microsoft.com/office/drawing/2014/main" xmlns="" id="{86D33B66-8F39-6843-9F28-A56F6C5B1AC7}"/>
              </a:ext>
            </a:extLst>
          </p:cNvPr>
          <p:cNvSpPr/>
          <p:nvPr/>
        </p:nvSpPr>
        <p:spPr>
          <a:xfrm>
            <a:off x="8442198" y="3660950"/>
            <a:ext cx="1744980" cy="1010833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4" name="Ovale 53">
            <a:extLst>
              <a:ext uri="{FF2B5EF4-FFF2-40B4-BE49-F238E27FC236}">
                <a16:creationId xmlns:a16="http://schemas.microsoft.com/office/drawing/2014/main" xmlns="" id="{F4907821-6B90-1E48-B27B-AA5F181DD131}"/>
              </a:ext>
            </a:extLst>
          </p:cNvPr>
          <p:cNvSpPr/>
          <p:nvPr/>
        </p:nvSpPr>
        <p:spPr>
          <a:xfrm>
            <a:off x="8398316" y="4948927"/>
            <a:ext cx="1744980" cy="1010833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524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30" grpId="0"/>
      <p:bldP spid="31" grpId="0"/>
      <p:bldP spid="32" grpId="0"/>
      <p:bldP spid="34" grpId="0"/>
      <p:bldP spid="35" grpId="0" animBg="1"/>
      <p:bldP spid="36" grpId="0" animBg="1"/>
      <p:bldP spid="38" grpId="0" animBg="1"/>
      <p:bldP spid="39" grpId="0" animBg="1"/>
      <p:bldP spid="41" grpId="0" animBg="1"/>
      <p:bldP spid="42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00218B40-BBD0-E248-AE05-19368ABC57E8}"/>
              </a:ext>
            </a:extLst>
          </p:cNvPr>
          <p:cNvSpPr/>
          <p:nvPr/>
        </p:nvSpPr>
        <p:spPr>
          <a:xfrm>
            <a:off x="4382727" y="0"/>
            <a:ext cx="29620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RISULTATI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xmlns="" id="{52F596D2-583C-C84D-96F7-421CD4E358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7668156"/>
              </p:ext>
            </p:extLst>
          </p:nvPr>
        </p:nvGraphicFramePr>
        <p:xfrm>
          <a:off x="420914" y="1793431"/>
          <a:ext cx="4731657" cy="3649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xmlns="" id="{687E5662-ADD2-8C41-ABDD-273F18843D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3767852"/>
              </p:ext>
            </p:extLst>
          </p:nvPr>
        </p:nvGraphicFramePr>
        <p:xfrm>
          <a:off x="5714565" y="1840093"/>
          <a:ext cx="5356951" cy="3649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xmlns="" id="{5D749C95-C303-5444-B61B-9EEEF56C3F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1241819"/>
              </p:ext>
            </p:extLst>
          </p:nvPr>
        </p:nvGraphicFramePr>
        <p:xfrm>
          <a:off x="0" y="5442564"/>
          <a:ext cx="5152571" cy="954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1" name="Gruppo 10">
            <a:extLst>
              <a:ext uri="{FF2B5EF4-FFF2-40B4-BE49-F238E27FC236}">
                <a16:creationId xmlns:a16="http://schemas.microsoft.com/office/drawing/2014/main" xmlns="" id="{04B5A58D-B502-C641-BAC0-065C86A972A9}"/>
              </a:ext>
            </a:extLst>
          </p:cNvPr>
          <p:cNvGrpSpPr/>
          <p:nvPr/>
        </p:nvGrpSpPr>
        <p:grpSpPr>
          <a:xfrm>
            <a:off x="6202285" y="5442649"/>
            <a:ext cx="4869231" cy="954133"/>
            <a:chOff x="283339" y="0"/>
            <a:chExt cx="4869231" cy="954133"/>
          </a:xfrm>
          <a:solidFill>
            <a:srgbClr val="00B0F0"/>
          </a:solidFill>
        </p:grpSpPr>
        <p:sp>
          <p:nvSpPr>
            <p:cNvPr id="12" name="Rettangolo con due angoli in diagonale arrotondati 11">
              <a:extLst>
                <a:ext uri="{FF2B5EF4-FFF2-40B4-BE49-F238E27FC236}">
                  <a16:creationId xmlns:a16="http://schemas.microsoft.com/office/drawing/2014/main" xmlns="" id="{4A289E5E-3915-534B-97AB-7D0D3E63F935}"/>
                </a:ext>
              </a:extLst>
            </p:cNvPr>
            <p:cNvSpPr/>
            <p:nvPr/>
          </p:nvSpPr>
          <p:spPr>
            <a:xfrm>
              <a:off x="283339" y="0"/>
              <a:ext cx="4869231" cy="954133"/>
            </a:xfrm>
            <a:prstGeom prst="round2Diag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xmlns="" id="{C396B76B-7D28-6F4D-99EF-403A195F3BB1}"/>
                </a:ext>
              </a:extLst>
            </p:cNvPr>
            <p:cNvSpPr txBox="1"/>
            <p:nvPr/>
          </p:nvSpPr>
          <p:spPr>
            <a:xfrm>
              <a:off x="329916" y="46577"/>
              <a:ext cx="4776077" cy="8609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000" kern="1200" dirty="0">
                  <a:solidFill>
                    <a:schemeClr val="tx1"/>
                  </a:solidFill>
                </a:rPr>
                <a:t>INTENSITÁ MEDIA DOLORE CRONICO: 6,53</a:t>
              </a:r>
            </a:p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000" dirty="0">
                  <a:solidFill>
                    <a:schemeClr val="tx1"/>
                  </a:solidFill>
                </a:rPr>
                <a:t>76% HA ASSUNTO ALMENO UN ANALGESICO</a:t>
              </a:r>
              <a:endParaRPr lang="it-IT" sz="2000" kern="12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4E207B28-93EA-124F-925B-C62D295813C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69707" y="938326"/>
            <a:ext cx="7934863" cy="808527"/>
          </a:xfrm>
          <a:prstGeom prst="rect">
            <a:avLst/>
          </a:prstGeom>
        </p:spPr>
      </p:pic>
      <p:sp>
        <p:nvSpPr>
          <p:cNvPr id="14" name="Freccia curva 13">
            <a:extLst>
              <a:ext uri="{FF2B5EF4-FFF2-40B4-BE49-F238E27FC236}">
                <a16:creationId xmlns:a16="http://schemas.microsoft.com/office/drawing/2014/main" xmlns="" id="{18E2CB1B-8EF7-CD42-89CC-6BEFE7F8B97B}"/>
              </a:ext>
            </a:extLst>
          </p:cNvPr>
          <p:cNvSpPr/>
          <p:nvPr/>
        </p:nvSpPr>
        <p:spPr>
          <a:xfrm rot="16200000">
            <a:off x="1147356" y="1217741"/>
            <a:ext cx="721346" cy="523357"/>
          </a:xfrm>
          <a:prstGeom prst="bentArrow">
            <a:avLst/>
          </a:prstGeom>
          <a:solidFill>
            <a:srgbClr val="C610B8"/>
          </a:solidFill>
          <a:ln>
            <a:solidFill>
              <a:srgbClr val="C610B8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5" name="Freccia curva 14">
            <a:extLst>
              <a:ext uri="{FF2B5EF4-FFF2-40B4-BE49-F238E27FC236}">
                <a16:creationId xmlns:a16="http://schemas.microsoft.com/office/drawing/2014/main" xmlns="" id="{30BD1B96-9BD2-B843-B7FE-3A813BB46152}"/>
              </a:ext>
            </a:extLst>
          </p:cNvPr>
          <p:cNvSpPr/>
          <p:nvPr/>
        </p:nvSpPr>
        <p:spPr>
          <a:xfrm rot="5400000">
            <a:off x="9605575" y="1217741"/>
            <a:ext cx="721346" cy="523357"/>
          </a:xfrm>
          <a:prstGeom prst="bentArrow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4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Graphic spid="6" grpId="0">
        <p:bldAsOne/>
      </p:bldGraphic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C6757A06-2EAC-B140-8512-2D1F7C3CB7B1}"/>
              </a:ext>
            </a:extLst>
          </p:cNvPr>
          <p:cNvSpPr/>
          <p:nvPr/>
        </p:nvSpPr>
        <p:spPr>
          <a:xfrm>
            <a:off x="-728065" y="0"/>
            <a:ext cx="1344257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CONFRONTO CON LO STUDIO DI BREIVIK</a:t>
            </a:r>
            <a:endParaRPr lang="it-IT" sz="48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xmlns="" id="{37FDC218-BB72-5040-B9ED-9BBBC535F5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849347"/>
              </p:ext>
            </p:extLst>
          </p:nvPr>
        </p:nvGraphicFramePr>
        <p:xfrm>
          <a:off x="3918857" y="1640114"/>
          <a:ext cx="8128000" cy="50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arentesi graffa aperta 4">
            <a:extLst>
              <a:ext uri="{FF2B5EF4-FFF2-40B4-BE49-F238E27FC236}">
                <a16:creationId xmlns:a16="http://schemas.microsoft.com/office/drawing/2014/main" xmlns="" id="{BBA67A48-AEEE-BD42-AF89-5D99A003948F}"/>
              </a:ext>
            </a:extLst>
          </p:cNvPr>
          <p:cNvSpPr/>
          <p:nvPr/>
        </p:nvSpPr>
        <p:spPr>
          <a:xfrm>
            <a:off x="3614057" y="1968500"/>
            <a:ext cx="304800" cy="164555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5AE51220-2CCE-424A-BFDE-E76D31EF8D13}"/>
              </a:ext>
            </a:extLst>
          </p:cNvPr>
          <p:cNvSpPr txBox="1"/>
          <p:nvPr/>
        </p:nvSpPr>
        <p:spPr>
          <a:xfrm>
            <a:off x="996041" y="2530235"/>
            <a:ext cx="23513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u="sng" dirty="0"/>
              <a:t>DOLORE MODERATO</a:t>
            </a:r>
          </a:p>
          <a:p>
            <a:r>
              <a:rPr lang="it-IT" dirty="0"/>
              <a:t>STUDIO BREIVIK: 66%</a:t>
            </a:r>
          </a:p>
          <a:p>
            <a:r>
              <a:rPr lang="it-IT" dirty="0"/>
              <a:t>NOSTRO STUDIO: 68%</a:t>
            </a:r>
          </a:p>
        </p:txBody>
      </p:sp>
      <p:sp>
        <p:nvSpPr>
          <p:cNvPr id="8" name="Parentesi graffa aperta 7">
            <a:extLst>
              <a:ext uri="{FF2B5EF4-FFF2-40B4-BE49-F238E27FC236}">
                <a16:creationId xmlns:a16="http://schemas.microsoft.com/office/drawing/2014/main" xmlns="" id="{EB9016F0-1C63-4045-9180-5874D35B9803}"/>
              </a:ext>
            </a:extLst>
          </p:cNvPr>
          <p:cNvSpPr/>
          <p:nvPr/>
        </p:nvSpPr>
        <p:spPr>
          <a:xfrm>
            <a:off x="3614057" y="3881967"/>
            <a:ext cx="304800" cy="18076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B77DF813-DAED-1B48-95F5-B28104ECDBED}"/>
              </a:ext>
            </a:extLst>
          </p:cNvPr>
          <p:cNvSpPr txBox="1"/>
          <p:nvPr/>
        </p:nvSpPr>
        <p:spPr>
          <a:xfrm>
            <a:off x="996041" y="4324118"/>
            <a:ext cx="25835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u="sng" dirty="0"/>
              <a:t>DOLORE SEVERO</a:t>
            </a:r>
          </a:p>
          <a:p>
            <a:r>
              <a:rPr lang="it-IT" dirty="0"/>
              <a:t>STUDIO BREIVIK: 34%</a:t>
            </a:r>
          </a:p>
          <a:p>
            <a:r>
              <a:rPr lang="it-IT" dirty="0"/>
              <a:t>NOSTRO STUDIO: 32%</a:t>
            </a:r>
          </a:p>
        </p:txBody>
      </p:sp>
      <p:pic>
        <p:nvPicPr>
          <p:cNvPr id="11" name="Immagine 10" descr="Immagine che contiene screenshot&#10;&#10;Descrizione generata automaticamente">
            <a:extLst>
              <a:ext uri="{FF2B5EF4-FFF2-40B4-BE49-F238E27FC236}">
                <a16:creationId xmlns:a16="http://schemas.microsoft.com/office/drawing/2014/main" xmlns="" id="{622CB65E-1DA2-B846-A68E-25EF14A6CE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79" b="46310"/>
          <a:stretch/>
        </p:blipFill>
        <p:spPr>
          <a:xfrm>
            <a:off x="1351374" y="810284"/>
            <a:ext cx="9283700" cy="105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53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5" grpId="0" animBg="1"/>
      <p:bldP spid="7" grpId="0"/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AFD02579-4AEA-1C4D-93E1-45BBFC88970E}"/>
              </a:ext>
            </a:extLst>
          </p:cNvPr>
          <p:cNvSpPr/>
          <p:nvPr/>
        </p:nvSpPr>
        <p:spPr>
          <a:xfrm>
            <a:off x="-728065" y="0"/>
            <a:ext cx="1344257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CONFRONTO CON LO STUDIO DI BREIVIK</a:t>
            </a:r>
            <a:endParaRPr lang="it-IT" sz="48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7CB51DFC-BEEA-DF4A-80BF-D19CA63D6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274" y="1080770"/>
            <a:ext cx="8597900" cy="673100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1FF4F11A-0886-C147-9CBC-0168C6530A9D}"/>
              </a:ext>
            </a:extLst>
          </p:cNvPr>
          <p:cNvSpPr txBox="1"/>
          <p:nvPr/>
        </p:nvSpPr>
        <p:spPr>
          <a:xfrm>
            <a:off x="292100" y="2425700"/>
            <a:ext cx="42037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800" dirty="0"/>
              <a:t>Schiena (in toto)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Schiena (lombare)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Ginocchio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Testa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Gamba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Spalla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Collo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Fianco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Mano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Schiena (cervicale)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xmlns="" id="{8C268E28-8D09-7444-B20C-B66C1FA4BDC5}"/>
              </a:ext>
            </a:extLst>
          </p:cNvPr>
          <p:cNvSpPr txBox="1"/>
          <p:nvPr/>
        </p:nvSpPr>
        <p:spPr>
          <a:xfrm>
            <a:off x="292100" y="1828175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u="sng" dirty="0"/>
              <a:t>STUDIO DI BREIVIK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id="{E5D9838C-5631-B340-B7FD-00A70F9565C7}"/>
              </a:ext>
            </a:extLst>
          </p:cNvPr>
          <p:cNvSpPr txBox="1"/>
          <p:nvPr/>
        </p:nvSpPr>
        <p:spPr>
          <a:xfrm>
            <a:off x="6184900" y="1828175"/>
            <a:ext cx="5600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xmlns="" id="{E3B05CE9-8DEA-BF40-850C-11F1712D8120}"/>
              </a:ext>
            </a:extLst>
          </p:cNvPr>
          <p:cNvSpPr txBox="1"/>
          <p:nvPr/>
        </p:nvSpPr>
        <p:spPr>
          <a:xfrm>
            <a:off x="6451600" y="2461559"/>
            <a:ext cx="42037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800" dirty="0"/>
              <a:t>Schiena (in toto)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Ginocchio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Gamba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Spalla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Schiena (lombare)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Braccio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Mano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Caviglia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Fianco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 Petto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66CFF6AC-0734-7343-8F32-E39D336D5183}"/>
              </a:ext>
            </a:extLst>
          </p:cNvPr>
          <p:cNvSpPr txBox="1"/>
          <p:nvPr/>
        </p:nvSpPr>
        <p:spPr>
          <a:xfrm>
            <a:off x="6451600" y="1828175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u="sng" dirty="0"/>
              <a:t>NOSTRO STUDIO</a:t>
            </a: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xmlns="" id="{7668882C-013F-9749-A872-71E1BABBC29A}"/>
              </a:ext>
            </a:extLst>
          </p:cNvPr>
          <p:cNvCxnSpPr/>
          <p:nvPr/>
        </p:nvCxnSpPr>
        <p:spPr>
          <a:xfrm>
            <a:off x="3173506" y="2751505"/>
            <a:ext cx="3278094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xmlns="" id="{12692650-C1CC-4F4F-8DEA-1CA16041E822}"/>
              </a:ext>
            </a:extLst>
          </p:cNvPr>
          <p:cNvCxnSpPr/>
          <p:nvPr/>
        </p:nvCxnSpPr>
        <p:spPr>
          <a:xfrm flipH="1">
            <a:off x="2277035" y="3137647"/>
            <a:ext cx="4174565" cy="43030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xmlns="" id="{AF325477-A869-0742-9538-039293738815}"/>
              </a:ext>
            </a:extLst>
          </p:cNvPr>
          <p:cNvCxnSpPr/>
          <p:nvPr/>
        </p:nvCxnSpPr>
        <p:spPr>
          <a:xfrm flipH="1">
            <a:off x="1816100" y="3567953"/>
            <a:ext cx="4635500" cy="84268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69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63cd7caeab5e73eca01e5da96e4e19305460c8"/>
</p:tagLst>
</file>

<file path=ppt/theme/theme1.xml><?xml version="1.0" encoding="utf-8"?>
<a:theme xmlns:a="http://schemas.openxmlformats.org/drawingml/2006/main" name="Tema di Office">
  <a:themeElements>
    <a:clrScheme name="Bl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</TotalTime>
  <Words>566</Words>
  <Application>Microsoft Office PowerPoint</Application>
  <PresentationFormat>Widescreen</PresentationFormat>
  <Paragraphs>144</Paragraphs>
  <Slides>15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Matteo Mordeglia</dc:creator>
  <cp:lastModifiedBy>Andrea Stimamiglio</cp:lastModifiedBy>
  <cp:revision>67</cp:revision>
  <dcterms:created xsi:type="dcterms:W3CDTF">2020-07-04T14:32:35Z</dcterms:created>
  <dcterms:modified xsi:type="dcterms:W3CDTF">2020-07-08T07:04:47Z</dcterms:modified>
</cp:coreProperties>
</file>